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95" r:id="rId2"/>
    <p:sldId id="263" r:id="rId3"/>
    <p:sldId id="26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3" r:id="rId22"/>
    <p:sldId id="292" r:id="rId23"/>
    <p:sldId id="29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a Coleman" initials="BC"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13396"/>
    <a:srgbClr val="085683"/>
    <a:srgbClr val="3B60AF"/>
    <a:srgbClr val="0033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5287" autoAdjust="0"/>
  </p:normalViewPr>
  <p:slideViewPr>
    <p:cSldViewPr showGuides="1">
      <p:cViewPr varScale="1">
        <p:scale>
          <a:sx n="43" d="100"/>
          <a:sy n="43" d="100"/>
        </p:scale>
        <p:origin x="-1860" y="-96"/>
      </p:cViewPr>
      <p:guideLst>
        <p:guide orient="horz" pos="3072"/>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F7C58F7D-EA7E-4E24-91DC-2012EBFC1067}" type="datetimeFigureOut">
              <a:rPr lang="en-US"/>
              <a:pPr>
                <a:defRPr/>
              </a:pPr>
              <a:t>6/2/2012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pPr>
              <a:defRPr/>
            </a:pPr>
            <a:fld id="{BFBD0985-D74F-41F5-BE38-688D40BA1542}" type="slidenum">
              <a:rPr lang="en-US"/>
              <a:pPr>
                <a:defRPr/>
              </a:pPr>
              <a:t>‹#›</a:t>
            </a:fld>
            <a:endParaRPr lang="en-US"/>
          </a:p>
        </p:txBody>
      </p:sp>
    </p:spTree>
    <p:extLst>
      <p:ext uri="{BB962C8B-B14F-4D97-AF65-F5344CB8AC3E}">
        <p14:creationId xmlns="" xmlns:p14="http://schemas.microsoft.com/office/powerpoint/2010/main" val="3434052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80" charset="-128"/>
              </a:defRPr>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80" charset="-128"/>
              </a:defRPr>
            </a:lvl1pPr>
          </a:lstStyle>
          <a:p>
            <a:pPr>
              <a:defRPr/>
            </a:pPr>
            <a:fld id="{456C6739-F637-4296-AC6D-7CF62A0BDA6F}" type="datetime1">
              <a:rPr lang="en-US"/>
              <a:pPr>
                <a:defRPr/>
              </a:pPr>
              <a:t>6/2/2012</a:t>
            </a:fld>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a:noFill/>
          </a:ln>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80" charset="-128"/>
              </a:defRPr>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pitchFamily="80" charset="-128"/>
              </a:defRPr>
            </a:lvl1pPr>
          </a:lstStyle>
          <a:p>
            <a:pPr>
              <a:defRPr/>
            </a:pPr>
            <a:fld id="{9A8DF84E-0FD3-4B01-8607-AA1628D18EDD}" type="slidenum">
              <a:rPr lang="en-US"/>
              <a:pPr>
                <a:defRPr/>
              </a:pPr>
              <a:t>‹#›</a:t>
            </a:fld>
            <a:endParaRPr lang="en-US"/>
          </a:p>
        </p:txBody>
      </p:sp>
    </p:spTree>
    <p:extLst>
      <p:ext uri="{BB962C8B-B14F-4D97-AF65-F5344CB8AC3E}">
        <p14:creationId xmlns="" xmlns:p14="http://schemas.microsoft.com/office/powerpoint/2010/main" val="199471024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80" charset="0"/>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Calibri" pitchFamily="80" charset="0"/>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80" charset="0"/>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80" charset="0"/>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80"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pPr>
              <a:defRPr/>
            </a:pPr>
            <a:r>
              <a:rPr lang="en-US" dirty="0" smtClean="0">
                <a:ea typeface="ＭＳ Ｐゴシック" pitchFamily="80" charset="-128"/>
              </a:rPr>
              <a:t>This activity is three-fold: gather data and analyze data to reach conclusions for technical design and preposition/preview the data with the client.</a:t>
            </a:r>
          </a:p>
          <a:p>
            <a:pPr>
              <a:defRPr/>
            </a:pPr>
            <a:endParaRPr lang="en-US" dirty="0" smtClean="0">
              <a:ea typeface="ＭＳ Ｐゴシック" pitchFamily="80" charset="-128"/>
            </a:endParaRPr>
          </a:p>
          <a:p>
            <a:pPr>
              <a:defRPr/>
            </a:pPr>
            <a:r>
              <a:rPr lang="en-US" dirty="0" smtClean="0">
                <a:ea typeface="ＭＳ Ｐゴシック" pitchFamily="80" charset="-128"/>
              </a:rPr>
              <a:t>In collaboration with subject matter experts (SMEs), the Architect/Solution Lead is responsible for the development of a solution design specific to the client and will be incorporated into a proposal response. Working with a small team of experts and business development staff, the Architect/Solutions Lead communicates solution assumptions and performs operational risk assessment based on the information gathered through the assessment processes, reviews of proxy RFPs, and pre-solicitation information provided by the client (announcements, presentations, RFIs, etc.). </a:t>
            </a:r>
          </a:p>
          <a:p>
            <a:pPr>
              <a:defRPr/>
            </a:pPr>
            <a:endParaRPr lang="en-US" dirty="0" smtClean="0">
              <a:ea typeface="ＭＳ Ｐゴシック" pitchFamily="80" charset="-128"/>
            </a:endParaRPr>
          </a:p>
          <a:p>
            <a:pPr>
              <a:defRPr/>
            </a:pPr>
            <a:r>
              <a:rPr lang="en-US" b="1" i="1" dirty="0" smtClean="0">
                <a:ea typeface="ＭＳ Ｐゴシック" pitchFamily="80" charset="-128"/>
              </a:rPr>
              <a:t>Gather data</a:t>
            </a:r>
          </a:p>
          <a:p>
            <a:pPr>
              <a:defRPr/>
            </a:pPr>
            <a:r>
              <a:rPr lang="en-US" dirty="0" smtClean="0">
                <a:ea typeface="ＭＳ Ｐゴシック" pitchFamily="80" charset="-128"/>
              </a:rPr>
              <a:t>The team’s ability to gather data will vary according to the nature of the procurement process for the opportunity. </a:t>
            </a:r>
          </a:p>
          <a:p>
            <a:pPr>
              <a:defRPr/>
            </a:pPr>
            <a:endParaRPr lang="en-US" dirty="0" smtClean="0">
              <a:ea typeface="ＭＳ Ｐゴシック" pitchFamily="80" charset="-128"/>
            </a:endParaRPr>
          </a:p>
          <a:p>
            <a:pPr>
              <a:defRPr/>
            </a:pPr>
            <a:r>
              <a:rPr lang="en-US" dirty="0" smtClean="0">
                <a:ea typeface="ＭＳ Ｐゴシック" pitchFamily="80" charset="-128"/>
              </a:rPr>
              <a:t>Data gathered in client and competitor assessment </a:t>
            </a:r>
          </a:p>
          <a:p>
            <a:pPr>
              <a:buFont typeface="Arial" pitchFamily="34" charset="0"/>
              <a:buChar char="•"/>
              <a:defRPr/>
            </a:pPr>
            <a:r>
              <a:rPr lang="en-US" dirty="0" smtClean="0">
                <a:ea typeface="ＭＳ Ｐゴシック" pitchFamily="80" charset="-128"/>
              </a:rPr>
              <a:t>      Client data</a:t>
            </a:r>
          </a:p>
          <a:p>
            <a:pPr marL="966787" lvl="2" indent="-342900">
              <a:spcBef>
                <a:spcPts val="0"/>
              </a:spcBef>
              <a:buFont typeface="+mj-lt"/>
              <a:buAutoNum type="arabicPeriod"/>
              <a:defRPr/>
            </a:pPr>
            <a:r>
              <a:rPr lang="en-US" sz="1800" dirty="0" smtClean="0">
                <a:latin typeface="Arial Narrow" pitchFamily="34" charset="0"/>
              </a:rPr>
              <a:t>Identify procurement requirements (technical, managerial, staffing, and price point)</a:t>
            </a:r>
          </a:p>
          <a:p>
            <a:pPr marL="966787" lvl="2" indent="-342900">
              <a:spcBef>
                <a:spcPts val="0"/>
              </a:spcBef>
              <a:buFont typeface="+mj-lt"/>
              <a:buAutoNum type="arabicPeriod"/>
              <a:defRPr/>
            </a:pPr>
            <a:r>
              <a:rPr lang="en-US" sz="1800" dirty="0" smtClean="0">
                <a:latin typeface="Arial Narrow" pitchFamily="34" charset="0"/>
              </a:rPr>
              <a:t>What are the real business needs</a:t>
            </a:r>
          </a:p>
          <a:p>
            <a:pPr marL="966787" lvl="2" indent="-342900">
              <a:spcBef>
                <a:spcPts val="0"/>
              </a:spcBef>
              <a:buFont typeface="+mj-lt"/>
              <a:buAutoNum type="arabicPeriod"/>
              <a:defRPr/>
            </a:pPr>
            <a:r>
              <a:rPr lang="en-US" sz="1800" dirty="0" smtClean="0">
                <a:ea typeface="ＭＳ Ｐゴシック" pitchFamily="80" charset="-128"/>
              </a:rPr>
              <a:t>Data from previous RFPs and other government documents</a:t>
            </a:r>
            <a:endParaRPr lang="en-US" sz="1800" dirty="0" smtClean="0">
              <a:latin typeface="Arial Narrow" pitchFamily="34" charset="0"/>
            </a:endParaRPr>
          </a:p>
          <a:p>
            <a:pPr marL="966787" lvl="2" indent="-342900">
              <a:spcBef>
                <a:spcPts val="0"/>
              </a:spcBef>
              <a:buFont typeface="+mj-lt"/>
              <a:buAutoNum type="arabicPeriod"/>
              <a:defRPr/>
            </a:pPr>
            <a:r>
              <a:rPr lang="en-US" sz="1800" dirty="0" smtClean="0">
                <a:latin typeface="Arial Narrow" pitchFamily="34" charset="0"/>
              </a:rPr>
              <a:t>Anticipate evaluation criteria</a:t>
            </a:r>
          </a:p>
          <a:p>
            <a:pPr marL="966787" lvl="2" indent="-342900">
              <a:spcBef>
                <a:spcPts val="0"/>
              </a:spcBef>
              <a:buFont typeface="+mj-lt"/>
              <a:buAutoNum type="arabicPeriod"/>
              <a:defRPr/>
            </a:pPr>
            <a:r>
              <a:rPr lang="en-US" sz="1800" dirty="0" smtClean="0">
                <a:latin typeface="Arial Narrow" pitchFamily="34" charset="0"/>
              </a:rPr>
              <a:t>Determine your position with the client</a:t>
            </a:r>
          </a:p>
          <a:p>
            <a:pPr marL="52387" indent="-342900">
              <a:spcBef>
                <a:spcPts val="0"/>
              </a:spcBef>
              <a:buFont typeface="Arial" pitchFamily="34" charset="0"/>
              <a:buChar char="•"/>
              <a:defRPr/>
            </a:pPr>
            <a:r>
              <a:rPr lang="en-US" sz="1800" dirty="0" smtClean="0">
                <a:ea typeface="ＭＳ Ｐゴシック" pitchFamily="80" charset="-128"/>
              </a:rPr>
              <a:t>Competitor data</a:t>
            </a:r>
          </a:p>
          <a:p>
            <a:pPr marL="1257300" lvl="2" indent="-342900" fontAlgn="t">
              <a:spcBef>
                <a:spcPts val="0"/>
              </a:spcBef>
              <a:buFont typeface="+mj-lt"/>
              <a:buAutoNum type="arabicPeriod"/>
              <a:defRPr/>
            </a:pPr>
            <a:r>
              <a:rPr lang="en-US" sz="1600" dirty="0" smtClean="0">
                <a:latin typeface="Arial Narrow" pitchFamily="34" charset="0"/>
              </a:rPr>
              <a:t>Clarify competitive issues</a:t>
            </a:r>
          </a:p>
          <a:p>
            <a:pPr marL="1257300" lvl="2" indent="-342900" fontAlgn="t">
              <a:spcBef>
                <a:spcPts val="0"/>
              </a:spcBef>
              <a:buFont typeface="+mj-lt"/>
              <a:buAutoNum type="arabicPeriod"/>
              <a:defRPr/>
            </a:pPr>
            <a:r>
              <a:rPr lang="en-US" sz="1600" dirty="0" smtClean="0">
                <a:latin typeface="Arial Narrow" pitchFamily="34" charset="0"/>
              </a:rPr>
              <a:t>Characterize our competitors’ position</a:t>
            </a:r>
          </a:p>
          <a:p>
            <a:pPr marL="1257300" lvl="2" indent="-342900" fontAlgn="t">
              <a:spcBef>
                <a:spcPts val="0"/>
              </a:spcBef>
              <a:buFont typeface="+mj-lt"/>
              <a:buAutoNum type="arabicPeriod"/>
              <a:defRPr/>
            </a:pPr>
            <a:r>
              <a:rPr lang="en-US" sz="1600" dirty="0" smtClean="0">
                <a:latin typeface="Arial Narrow" pitchFamily="34" charset="0"/>
              </a:rPr>
              <a:t>Identify business and personal relationships</a:t>
            </a:r>
          </a:p>
          <a:p>
            <a:pPr marL="1257300" lvl="2" indent="-342900" fontAlgn="t">
              <a:spcBef>
                <a:spcPts val="0"/>
              </a:spcBef>
              <a:buFont typeface="+mj-lt"/>
              <a:buAutoNum type="arabicPeriod"/>
              <a:defRPr/>
            </a:pPr>
            <a:r>
              <a:rPr lang="en-US" sz="1600" dirty="0" smtClean="0">
                <a:latin typeface="Arial Narrow" pitchFamily="34" charset="0"/>
              </a:rPr>
              <a:t>How our competitor segments the market</a:t>
            </a:r>
          </a:p>
          <a:p>
            <a:pPr marL="1257300" lvl="2" indent="-342900" fontAlgn="t">
              <a:spcBef>
                <a:spcPts val="0"/>
              </a:spcBef>
              <a:buFont typeface="+mj-lt"/>
              <a:buAutoNum type="arabicPeriod"/>
              <a:defRPr/>
            </a:pPr>
            <a:r>
              <a:rPr lang="en-US" sz="1600" dirty="0" smtClean="0">
                <a:latin typeface="Arial Narrow" pitchFamily="34" charset="0"/>
              </a:rPr>
              <a:t>How they present themselves to customers</a:t>
            </a:r>
          </a:p>
          <a:p>
            <a:pPr marL="1257300" lvl="2" indent="-342900" fontAlgn="t">
              <a:spcBef>
                <a:spcPts val="0"/>
              </a:spcBef>
              <a:buFont typeface="+mj-lt"/>
              <a:buAutoNum type="arabicPeriod"/>
              <a:defRPr/>
            </a:pPr>
            <a:r>
              <a:rPr lang="en-US" sz="1600" dirty="0" smtClean="0">
                <a:latin typeface="Arial Narrow" pitchFamily="34" charset="0"/>
              </a:rPr>
              <a:t>How they will present their offer versus what we offer</a:t>
            </a:r>
          </a:p>
          <a:p>
            <a:pPr marL="1257300" lvl="2" indent="-342900" fontAlgn="t">
              <a:spcBef>
                <a:spcPts val="0"/>
              </a:spcBef>
              <a:buFont typeface="+mj-lt"/>
              <a:buAutoNum type="arabicPeriod"/>
              <a:defRPr/>
            </a:pPr>
            <a:r>
              <a:rPr lang="en-US" sz="1600" dirty="0" smtClean="0">
                <a:latin typeface="Arial Narrow" pitchFamily="34" charset="0"/>
              </a:rPr>
              <a:t>What do they identify as their key strengths (tools, processes, personnel</a:t>
            </a:r>
            <a:endParaRPr lang="en-US" dirty="0" smtClean="0">
              <a:ea typeface="ＭＳ Ｐゴシック" pitchFamily="80" charset="-128"/>
            </a:endParaRPr>
          </a:p>
          <a:p>
            <a:pPr>
              <a:defRPr/>
            </a:pPr>
            <a:endParaRPr lang="en-US" dirty="0" smtClean="0">
              <a:ea typeface="ＭＳ Ｐゴシック" pitchFamily="80" charset="-128"/>
            </a:endParaRPr>
          </a:p>
          <a:p>
            <a:pPr>
              <a:defRPr/>
            </a:pPr>
            <a:r>
              <a:rPr lang="en-US" b="1" i="1" dirty="0" smtClean="0">
                <a:ea typeface="ＭＳ Ｐゴシック" pitchFamily="80" charset="-128"/>
              </a:rPr>
              <a:t>Validate and Analyze data</a:t>
            </a:r>
          </a:p>
          <a:p>
            <a:pPr>
              <a:defRPr/>
            </a:pPr>
            <a:r>
              <a:rPr lang="en-US" dirty="0" smtClean="0">
                <a:ea typeface="ＭＳ Ｐゴシック" pitchFamily="80" charset="-128"/>
              </a:rPr>
              <a:t>The solution team should draw conclusions from the gathered data about the nature of the solution requirements. </a:t>
            </a:r>
          </a:p>
          <a:p>
            <a:pPr>
              <a:defRPr/>
            </a:pPr>
            <a:endParaRPr lang="en-US" dirty="0" smtClean="0">
              <a:ea typeface="ＭＳ Ｐゴシック" pitchFamily="80" charset="-128"/>
            </a:endParaRPr>
          </a:p>
          <a:p>
            <a:pPr>
              <a:defRPr/>
            </a:pPr>
            <a:r>
              <a:rPr lang="en-US" b="1" i="1" dirty="0" smtClean="0">
                <a:ea typeface="ＭＳ Ｐゴシック" pitchFamily="80" charset="-128"/>
              </a:rPr>
              <a:t>Preposition with the client</a:t>
            </a:r>
          </a:p>
          <a:p>
            <a:pPr>
              <a:defRPr/>
            </a:pPr>
            <a:r>
              <a:rPr lang="en-US" dirty="0" smtClean="0">
                <a:ea typeface="ＭＳ Ｐゴシック" pitchFamily="80" charset="-128"/>
              </a:rPr>
              <a:t>Early development of a </a:t>
            </a:r>
            <a:r>
              <a:rPr lang="en-US" i="1" dirty="0" smtClean="0">
                <a:ea typeface="ＭＳ Ｐゴシック" pitchFamily="80" charset="-128"/>
              </a:rPr>
              <a:t>high-level/preliminary solution</a:t>
            </a:r>
            <a:r>
              <a:rPr lang="en-US" dirty="0" smtClean="0">
                <a:ea typeface="ＭＳ Ｐゴシック" pitchFamily="80" charset="-128"/>
              </a:rPr>
              <a:t> allows capture team members to preview the proposed solutions with clients—decision makers, technical leads, and stakeholders—to verify decisions, test alternatives, and make them aware of information/evidence that might improve their perception of us. Previewing also enables us to gather valuable feedback that supports refinement to a </a:t>
            </a:r>
            <a:r>
              <a:rPr lang="en-US" i="1" dirty="0" smtClean="0">
                <a:ea typeface="ＭＳ Ｐゴシック" pitchFamily="80" charset="-128"/>
              </a:rPr>
              <a:t>detailed solution</a:t>
            </a:r>
            <a:r>
              <a:rPr lang="en-US" dirty="0" smtClean="0">
                <a:ea typeface="ＭＳ Ｐゴシック" pitchFamily="80" charset="-128"/>
              </a:rPr>
              <a:t> that is client-centric and specific. The previewing may also help the client shape requirements that will ultimately appear in the RFP, providing us with a competitive advantage.</a:t>
            </a:r>
          </a:p>
          <a:p>
            <a:pPr>
              <a:defRPr/>
            </a:pPr>
            <a:endParaRPr lang="en-US" dirty="0" smtClean="0">
              <a:latin typeface="Calibri"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70000" lnSpcReduction="20000"/>
          </a:bodyPr>
          <a:lstStyle/>
          <a:p>
            <a:pPr>
              <a:defRPr/>
            </a:pPr>
            <a:r>
              <a:rPr lang="en-US" dirty="0" smtClean="0">
                <a:ea typeface="ＭＳ Ｐゴシック" pitchFamily="80" charset="-128"/>
              </a:rPr>
              <a:t>The technical solution is based on an analysis of the client’s technical requirements. The team aligns our competencies with the anticipated requirements, focusing on the approach to the work, e.g., describing </a:t>
            </a:r>
            <a:r>
              <a:rPr lang="en-US" i="1" dirty="0" smtClean="0">
                <a:ea typeface="ＭＳ Ｐゴシック" pitchFamily="80" charset="-128"/>
              </a:rPr>
              <a:t>how </a:t>
            </a:r>
            <a:r>
              <a:rPr lang="en-US" dirty="0" smtClean="0">
                <a:ea typeface="ＭＳ Ｐゴシック" pitchFamily="80" charset="-128"/>
              </a:rPr>
              <a:t>the work will be accomplished. The team should consider developing workflows, operational architectures, system architectures, etc. The team should identify all the items in the technical solution checklist, as well as develop a Work Breakdown Structure (WBS) for the effort.</a:t>
            </a:r>
          </a:p>
          <a:p>
            <a:pPr>
              <a:defRPr/>
            </a:pPr>
            <a:r>
              <a:rPr lang="en-US" b="1" dirty="0" smtClean="0">
                <a:ea typeface="ＭＳ Ｐゴシック" pitchFamily="80" charset="-128"/>
              </a:rPr>
              <a:t>Note:</a:t>
            </a:r>
            <a:r>
              <a:rPr lang="en-US" dirty="0" smtClean="0">
                <a:ea typeface="ＭＳ Ｐゴシック" pitchFamily="80" charset="-128"/>
              </a:rPr>
              <a:t> A WBS is more than a contract end-item or deliverable listing, although contract end-items and deliverables certainly may be a part of the WBS. The WBS should help the proposal team identify all the required effort for a project, ensuring there are no items omitted and that duplication is avoided.</a:t>
            </a:r>
          </a:p>
          <a:p>
            <a:pPr>
              <a:defRPr/>
            </a:pPr>
            <a:r>
              <a:rPr lang="en-US" dirty="0" smtClean="0">
                <a:ea typeface="ＭＳ Ｐゴシック" pitchFamily="80" charset="-128"/>
              </a:rPr>
              <a:t> </a:t>
            </a:r>
          </a:p>
          <a:p>
            <a:pPr>
              <a:defRPr/>
            </a:pPr>
            <a:r>
              <a:rPr lang="en-US" dirty="0" smtClean="0">
                <a:ea typeface="ＭＳ Ｐゴシック" pitchFamily="80" charset="-128"/>
              </a:rPr>
              <a:t>A WBS should also be considered more than a functional organization chart for a project, although some of the WBS segments may contain similar names to those found on a project organization chart.</a:t>
            </a:r>
          </a:p>
          <a:p>
            <a:pPr>
              <a:defRPr/>
            </a:pPr>
            <a:r>
              <a:rPr lang="en-US" dirty="0" smtClean="0">
                <a:ea typeface="ＭＳ Ｐゴシック" pitchFamily="80" charset="-128"/>
              </a:rPr>
              <a:t>The WBS must meet several requirements, such as providing a breakdown of the work primarily oriented to the client deliverables rather than an organizational breakdown of work performed. Other requirements include:</a:t>
            </a:r>
            <a:r>
              <a:rPr lang="en-US" dirty="0" smtClean="0"/>
              <a:t> </a:t>
            </a:r>
            <a:r>
              <a:rPr lang="en-US" dirty="0" smtClean="0">
                <a:ea typeface="ＭＳ Ｐゴシック" pitchFamily="80" charset="-128"/>
              </a:rPr>
              <a:t>Compatibility with any contractually dictated WBS</a:t>
            </a:r>
          </a:p>
          <a:p>
            <a:pPr>
              <a:defRPr/>
            </a:pPr>
            <a:endParaRPr lang="en-US" dirty="0" smtClean="0">
              <a:ea typeface="ＭＳ Ｐゴシック" pitchFamily="80" charset="-128"/>
            </a:endParaRPr>
          </a:p>
          <a:p>
            <a:pPr>
              <a:defRPr/>
            </a:pPr>
            <a:r>
              <a:rPr lang="en-US" dirty="0" smtClean="0">
                <a:ea typeface="ＭＳ Ｐゴシック" pitchFamily="80" charset="-128"/>
              </a:rPr>
              <a:t>Any contractually dictated cost and schedule reporting requirements</a:t>
            </a:r>
          </a:p>
          <a:p>
            <a:pPr>
              <a:defRPr/>
            </a:pPr>
            <a:r>
              <a:rPr lang="en-US" dirty="0" smtClean="0">
                <a:ea typeface="ＭＳ Ｐゴシック" pitchFamily="80" charset="-128"/>
              </a:rPr>
              <a:t>Internal management methods for the project (that is, compatible with how the work will be measured, reported and managed). </a:t>
            </a:r>
          </a:p>
          <a:p>
            <a:pPr>
              <a:defRPr/>
            </a:pPr>
            <a:endParaRPr lang="en-US" dirty="0" smtClean="0">
              <a:ea typeface="ＭＳ Ｐゴシック" pitchFamily="80" charset="-128"/>
            </a:endParaRPr>
          </a:p>
          <a:p>
            <a:pPr>
              <a:defRPr/>
            </a:pPr>
            <a:r>
              <a:rPr lang="en-US" dirty="0" smtClean="0">
                <a:ea typeface="ＭＳ Ｐゴシック" pitchFamily="80" charset="-128"/>
              </a:rPr>
              <a:t>The WBS also must provide a complete and accurate multiple-level breakdown of all work necessary for the completion of the project.</a:t>
            </a:r>
          </a:p>
          <a:p>
            <a:pPr>
              <a:defRPr/>
            </a:pPr>
            <a:r>
              <a:rPr lang="en-US" dirty="0" smtClean="0">
                <a:ea typeface="ＭＳ Ｐゴシック" pitchFamily="80" charset="-128"/>
              </a:rPr>
              <a:t>Because the WBS is the foundation for developing detailed project plans, invest the time to develop a solid WBS. The WBS fulfills the following objectives for the project:</a:t>
            </a:r>
          </a:p>
          <a:p>
            <a:pPr>
              <a:buFont typeface="Arial" pitchFamily="34" charset="0"/>
              <a:buChar char="•"/>
              <a:defRPr/>
            </a:pPr>
            <a:r>
              <a:rPr lang="en-US" dirty="0" smtClean="0">
                <a:ea typeface="ＭＳ Ｐゴシック" pitchFamily="80" charset="-128"/>
              </a:rPr>
              <a:t>Provides a means to organize, bid, plan, and control a project</a:t>
            </a:r>
          </a:p>
          <a:p>
            <a:pPr>
              <a:buFont typeface="Arial" pitchFamily="34" charset="0"/>
              <a:buChar char="•"/>
              <a:defRPr/>
            </a:pPr>
            <a:r>
              <a:rPr lang="en-US" dirty="0" smtClean="0">
                <a:ea typeface="ＭＳ Ｐゴシック" pitchFamily="80" charset="-128"/>
              </a:rPr>
              <a:t>Defines the deliverables and the work required to perform the project</a:t>
            </a:r>
          </a:p>
          <a:p>
            <a:pPr>
              <a:buFont typeface="Arial" pitchFamily="34" charset="0"/>
              <a:buChar char="•"/>
              <a:defRPr/>
            </a:pPr>
            <a:r>
              <a:rPr lang="en-US" dirty="0" smtClean="0">
                <a:ea typeface="ＭＳ Ｐゴシック" pitchFamily="80" charset="-128"/>
              </a:rPr>
              <a:t>Provides a basis for developing the project task networks, work estimates, schedules, and costs</a:t>
            </a:r>
          </a:p>
          <a:p>
            <a:pPr>
              <a:buFont typeface="Arial" pitchFamily="34" charset="0"/>
              <a:buChar char="•"/>
              <a:defRPr/>
            </a:pPr>
            <a:r>
              <a:rPr lang="en-US" dirty="0" smtClean="0">
                <a:ea typeface="ＭＳ Ｐゴシック" pitchFamily="80" charset="-128"/>
              </a:rPr>
              <a:t>Provides a tool for assigning and communicating project responsibilities</a:t>
            </a:r>
          </a:p>
          <a:p>
            <a:pPr>
              <a:buFont typeface="Arial" pitchFamily="34" charset="0"/>
              <a:buChar char="•"/>
              <a:defRPr/>
            </a:pPr>
            <a:r>
              <a:rPr lang="en-US" dirty="0" smtClean="0">
                <a:ea typeface="ＭＳ Ｐゴシック" pitchFamily="80" charset="-128"/>
              </a:rPr>
              <a:t>Provides an accounting structure for collecting and reporting on the project work effort and cost</a:t>
            </a:r>
          </a:p>
          <a:p>
            <a:pPr>
              <a:buFont typeface="Arial" pitchFamily="34" charset="0"/>
              <a:buChar char="•"/>
              <a:defRPr/>
            </a:pPr>
            <a:r>
              <a:rPr lang="en-US" dirty="0" smtClean="0">
                <a:ea typeface="ＭＳ Ｐゴシック" pitchFamily="80" charset="-128"/>
              </a:rPr>
              <a:t>Provides a vehicle for discovering project risks</a:t>
            </a:r>
          </a:p>
          <a:p>
            <a:pPr>
              <a:defRPr/>
            </a:pPr>
            <a:endParaRPr lang="en-US" dirty="0" smtClean="0">
              <a:ea typeface="ＭＳ Ｐゴシック" pitchFamily="80" charset="-128"/>
            </a:endParaRPr>
          </a:p>
          <a:p>
            <a:pPr>
              <a:defRPr/>
            </a:pPr>
            <a:r>
              <a:rPr lang="en-US" dirty="0" smtClean="0">
                <a:ea typeface="ＭＳ Ｐゴシック" pitchFamily="80" charset="-128"/>
              </a:rPr>
              <a:t>After initial development of the WBS, the Architect/Solutions Lead is responsible for updating and maintaining this critical document. The WBS must ultimately be tied to pricing to ensure the solution is kept in line with client expectations in terms of price—and our price strategy/price to win. In addition, the WBS must be capable of being implemented, requiring the proposed Project Manager (PM) or an experienced PM must be involved to ensure a smooth startup if the opportunity is won. </a:t>
            </a:r>
            <a:endParaRPr lang="en-US" dirty="0"/>
          </a:p>
        </p:txBody>
      </p:sp>
      <p:sp>
        <p:nvSpPr>
          <p:cNvPr id="37892" name="Slide Number Placeholder 3"/>
          <p:cNvSpPr>
            <a:spLocks noGrp="1"/>
          </p:cNvSpPr>
          <p:nvPr>
            <p:ph type="sldNum" sz="quarter" idx="5"/>
          </p:nvPr>
        </p:nvSpPr>
        <p:spPr>
          <a:noFill/>
          <a:ln>
            <a:miter lim="800000"/>
            <a:headEnd/>
            <a:tailEnd/>
          </a:ln>
        </p:spPr>
        <p:txBody>
          <a:bodyPr/>
          <a:lstStyle/>
          <a:p>
            <a:fld id="{0BDF1E65-C33F-4439-8796-D1530EF397EB}" type="slidenum">
              <a:rPr lang="en-US" smtClean="0">
                <a:ea typeface="MS PGothic" pitchFamily="34" charset="-128"/>
              </a:rPr>
              <a:pPr/>
              <a:t>11</a:t>
            </a:fld>
            <a:endParaRPr lang="en-US" smtClean="0">
              <a:ea typeface="MS PGothic"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r>
              <a:rPr lang="en-US" smtClean="0">
                <a:latin typeface="Calibri" pitchFamily="34" charset="0"/>
              </a:rPr>
              <a:t>We can define what elements of our technical solution we need – and a checklist of items will ensure we don’t overlook what we need to examine</a:t>
            </a:r>
          </a:p>
        </p:txBody>
      </p:sp>
      <p:sp>
        <p:nvSpPr>
          <p:cNvPr id="38916" name="Slide Number Placeholder 3"/>
          <p:cNvSpPr>
            <a:spLocks noGrp="1"/>
          </p:cNvSpPr>
          <p:nvPr>
            <p:ph type="sldNum" sz="quarter" idx="5"/>
          </p:nvPr>
        </p:nvSpPr>
        <p:spPr>
          <a:noFill/>
          <a:ln>
            <a:miter lim="800000"/>
            <a:headEnd/>
            <a:tailEnd/>
          </a:ln>
        </p:spPr>
        <p:txBody>
          <a:bodyPr/>
          <a:lstStyle/>
          <a:p>
            <a:fld id="{FB9249C0-7D4D-4968-BA27-9D8935C67C6B}" type="slidenum">
              <a:rPr lang="en-US" smtClean="0">
                <a:ea typeface="MS PGothic" pitchFamily="34" charset="-128"/>
              </a:rPr>
              <a:pPr/>
              <a:t>12</a:t>
            </a:fld>
            <a:endParaRPr lang="en-US" smtClean="0">
              <a:ea typeface="MS PGothic"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pPr marL="228600" indent="-228600">
              <a:buFont typeface="Calibri" pitchFamily="34" charset="0"/>
              <a:buAutoNum type="arabicPeriod"/>
            </a:pPr>
            <a:r>
              <a:rPr lang="en-US" smtClean="0">
                <a:latin typeface="Calibri" pitchFamily="34" charset="0"/>
              </a:rPr>
              <a:t>Verify the client’s data and business assumptions provided in a request for proposal, discussions and questions/answers submitted</a:t>
            </a:r>
          </a:p>
          <a:p>
            <a:pPr marL="228600" indent="-228600">
              <a:buFont typeface="Calibri" pitchFamily="34" charset="0"/>
              <a:buAutoNum type="arabicPeriod"/>
            </a:pPr>
            <a:r>
              <a:rPr lang="en-US" smtClean="0">
                <a:latin typeface="Calibri" pitchFamily="34" charset="0"/>
              </a:rPr>
              <a:t>Validate assumptions made in response to preliminary solutions scoping</a:t>
            </a:r>
          </a:p>
          <a:p>
            <a:pPr marL="228600" indent="-228600">
              <a:buFont typeface="Calibri" pitchFamily="34" charset="0"/>
              <a:buAutoNum type="arabicPeriod"/>
            </a:pPr>
            <a:r>
              <a:rPr lang="en-US" smtClean="0">
                <a:latin typeface="Calibri" pitchFamily="34" charset="0"/>
              </a:rPr>
              <a:t>Verify operating expenses and value of items being transferred</a:t>
            </a:r>
          </a:p>
          <a:p>
            <a:pPr marL="228600" indent="-228600">
              <a:buFont typeface="Calibri" pitchFamily="34" charset="0"/>
              <a:buAutoNum type="arabicPeriod"/>
            </a:pPr>
            <a:r>
              <a:rPr lang="en-US" smtClean="0">
                <a:latin typeface="Calibri" pitchFamily="34" charset="0"/>
              </a:rPr>
              <a:t>Confirm scope of services</a:t>
            </a:r>
          </a:p>
          <a:p>
            <a:pPr marL="228600" indent="-228600">
              <a:buFont typeface="Calibri" pitchFamily="34" charset="0"/>
              <a:buAutoNum type="arabicPeriod"/>
            </a:pPr>
            <a:r>
              <a:rPr lang="en-US" smtClean="0">
                <a:latin typeface="Calibri" pitchFamily="34" charset="0"/>
              </a:rPr>
              <a:t>Detail characteristics of operating environment and facilities</a:t>
            </a:r>
          </a:p>
          <a:p>
            <a:pPr marL="228600" indent="-228600">
              <a:buFont typeface="Calibri" pitchFamily="34" charset="0"/>
              <a:buAutoNum type="arabicPeriod"/>
            </a:pPr>
            <a:r>
              <a:rPr lang="en-US" smtClean="0">
                <a:latin typeface="Calibri" pitchFamily="34" charset="0"/>
              </a:rPr>
              <a:t>Complete a staffing analysis and assessment of employees and contractors</a:t>
            </a:r>
          </a:p>
          <a:p>
            <a:pPr marL="228600" indent="-228600">
              <a:buFont typeface="Calibri" pitchFamily="34" charset="0"/>
              <a:buAutoNum type="arabicPeriod"/>
            </a:pPr>
            <a:r>
              <a:rPr lang="en-US" smtClean="0">
                <a:latin typeface="Calibri" pitchFamily="34" charset="0"/>
              </a:rPr>
              <a:t>Confirm current and proposed service levels</a:t>
            </a:r>
          </a:p>
          <a:p>
            <a:pPr marL="228600" indent="-228600">
              <a:buFont typeface="Calibri" pitchFamily="34" charset="0"/>
              <a:buAutoNum type="arabicPeriod"/>
            </a:pPr>
            <a:r>
              <a:rPr lang="en-US" smtClean="0">
                <a:latin typeface="Calibri" pitchFamily="34" charset="0"/>
              </a:rPr>
              <a:t>Complete a preliminary benefit comparison and gap analysis as necessary </a:t>
            </a:r>
          </a:p>
          <a:p>
            <a:pPr marL="228600" indent="-228600">
              <a:buFont typeface="Calibri" pitchFamily="34" charset="0"/>
              <a:buAutoNum type="arabicPeriod"/>
            </a:pPr>
            <a:r>
              <a:rPr lang="en-US" smtClean="0">
                <a:latin typeface="Calibri" pitchFamily="34" charset="0"/>
              </a:rPr>
              <a:t>Interface with select client executives to validate expectations to tailor our solution accordingly.</a:t>
            </a:r>
          </a:p>
          <a:p>
            <a:pPr marL="228600" indent="-228600">
              <a:buFont typeface="Calibri" pitchFamily="34" charset="0"/>
              <a:buAutoNum type="arabicPeriod"/>
            </a:pPr>
            <a:r>
              <a:rPr lang="en-US" smtClean="0">
                <a:latin typeface="Calibri" pitchFamily="34" charset="0"/>
              </a:rPr>
              <a:t>The primary goals of the due diligence process are to test and verify assumptions made in response to the client’s RFP and to remove as much risk as possible</a:t>
            </a:r>
          </a:p>
          <a:p>
            <a:pPr marL="228600" indent="-228600">
              <a:buFont typeface="Calibri" pitchFamily="34" charset="0"/>
              <a:buAutoNum type="arabicPeriod"/>
            </a:pPr>
            <a:endParaRPr lang="en-US" smtClean="0">
              <a:latin typeface="Calibri" pitchFamily="34" charset="0"/>
            </a:endParaRPr>
          </a:p>
          <a:p>
            <a:pPr marL="228600" indent="-228600">
              <a:buFont typeface="Calibri" pitchFamily="34" charset="0"/>
              <a:buAutoNum type="arabicPeriod"/>
            </a:pPr>
            <a:r>
              <a:rPr lang="en-US" smtClean="0">
                <a:latin typeface="Calibri" pitchFamily="34" charset="0"/>
              </a:rPr>
              <a:t>Assign the final technical writers and bring them together to share the overall solution (kickoff meeting) and help them prepare their final documentation</a:t>
            </a:r>
          </a:p>
          <a:p>
            <a:pPr marL="228600" indent="-228600">
              <a:buFont typeface="Calibri" pitchFamily="34" charset="0"/>
              <a:buAutoNum type="arabicPeriod"/>
            </a:pPr>
            <a:endParaRPr lang="en-US" smtClean="0">
              <a:latin typeface="Calibri" pitchFamily="34" charset="0"/>
            </a:endParaRPr>
          </a:p>
        </p:txBody>
      </p:sp>
      <p:sp>
        <p:nvSpPr>
          <p:cNvPr id="39940" name="Slide Number Placeholder 3"/>
          <p:cNvSpPr>
            <a:spLocks noGrp="1"/>
          </p:cNvSpPr>
          <p:nvPr>
            <p:ph type="sldNum" sz="quarter" idx="5"/>
          </p:nvPr>
        </p:nvSpPr>
        <p:spPr>
          <a:noFill/>
          <a:ln>
            <a:miter lim="800000"/>
            <a:headEnd/>
            <a:tailEnd/>
          </a:ln>
        </p:spPr>
        <p:txBody>
          <a:bodyPr/>
          <a:lstStyle/>
          <a:p>
            <a:fld id="{CEC74E98-09CA-497A-A818-E814D41272D0}" type="slidenum">
              <a:rPr lang="en-US" smtClean="0">
                <a:ea typeface="MS PGothic" pitchFamily="34" charset="-128"/>
              </a:rPr>
              <a:pPr/>
              <a:t>13</a:t>
            </a:fld>
            <a:endParaRPr lang="en-US" smtClean="0">
              <a:ea typeface="MS PGothic"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r>
              <a:rPr lang="en-US" smtClean="0">
                <a:latin typeface="Calibri" pitchFamily="34" charset="0"/>
              </a:rPr>
              <a:t>The biggest hurdle most of us face is getting our technical experts to actually write a proposal with a clear, easily understood approach</a:t>
            </a:r>
          </a:p>
          <a:p>
            <a:endParaRPr lang="en-US" smtClean="0">
              <a:latin typeface="Calibri" pitchFamily="34" charset="0"/>
            </a:endParaRPr>
          </a:p>
          <a:p>
            <a:r>
              <a:rPr lang="en-US" smtClean="0">
                <a:latin typeface="Calibri" pitchFamily="34" charset="0"/>
              </a:rPr>
              <a:t>There is no easy fix for this – but I suggest that by directing them to respond to a set of questions, you can elicit the response you need and deliver an easily reviewed, high scoring technical approach.</a:t>
            </a:r>
          </a:p>
        </p:txBody>
      </p:sp>
      <p:sp>
        <p:nvSpPr>
          <p:cNvPr id="40964" name="Slide Number Placeholder 3"/>
          <p:cNvSpPr>
            <a:spLocks noGrp="1"/>
          </p:cNvSpPr>
          <p:nvPr>
            <p:ph type="sldNum" sz="quarter" idx="5"/>
          </p:nvPr>
        </p:nvSpPr>
        <p:spPr>
          <a:noFill/>
          <a:ln>
            <a:miter lim="800000"/>
            <a:headEnd/>
            <a:tailEnd/>
          </a:ln>
        </p:spPr>
        <p:txBody>
          <a:bodyPr/>
          <a:lstStyle/>
          <a:p>
            <a:fld id="{D7AAABD7-01B3-413E-AB2F-A99C79502B71}" type="slidenum">
              <a:rPr lang="en-US" smtClean="0">
                <a:ea typeface="MS PGothic" pitchFamily="34" charset="-128"/>
              </a:rPr>
              <a:pPr/>
              <a:t>14</a:t>
            </a:fld>
            <a:endParaRPr lang="en-US" smtClean="0">
              <a:ea typeface="MS PGothic"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 on client issues – why do they need this work done – what is happening</a:t>
            </a:r>
            <a:r>
              <a:rPr lang="en-US" baseline="0" dirty="0" smtClean="0"/>
              <a:t> in their environment.</a:t>
            </a:r>
          </a:p>
          <a:p>
            <a:endParaRPr lang="en-US" baseline="0" dirty="0" smtClean="0"/>
          </a:p>
          <a:p>
            <a:r>
              <a:rPr lang="en-US" baseline="0" dirty="0" smtClean="0"/>
              <a:t>Try to start with the client first!</a:t>
            </a:r>
            <a:endParaRPr lang="en-US" dirty="0"/>
          </a:p>
        </p:txBody>
      </p:sp>
      <p:sp>
        <p:nvSpPr>
          <p:cNvPr id="4" name="Slide Number Placeholder 3"/>
          <p:cNvSpPr>
            <a:spLocks noGrp="1"/>
          </p:cNvSpPr>
          <p:nvPr>
            <p:ph type="sldNum" sz="quarter" idx="10"/>
          </p:nvPr>
        </p:nvSpPr>
        <p:spPr/>
        <p:txBody>
          <a:bodyPr/>
          <a:lstStyle/>
          <a:p>
            <a:pPr>
              <a:defRPr/>
            </a:pPr>
            <a:fld id="{9A8DF84E-0FD3-4B01-8607-AA1628D18ED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a:t>
            </a:r>
            <a:r>
              <a:rPr lang="en-US" baseline="0" dirty="0" smtClean="0"/>
              <a:t> as concrete as possible – name names, name tools, name processes, use graphics to explain processes. Talk about the steps that will be included in the solution, name other key players and organizations – show depth of knowledge.</a:t>
            </a:r>
            <a:endParaRPr lang="en-US" dirty="0"/>
          </a:p>
        </p:txBody>
      </p:sp>
      <p:sp>
        <p:nvSpPr>
          <p:cNvPr id="4" name="Slide Number Placeholder 3"/>
          <p:cNvSpPr>
            <a:spLocks noGrp="1"/>
          </p:cNvSpPr>
          <p:nvPr>
            <p:ph type="sldNum" sz="quarter" idx="10"/>
          </p:nvPr>
        </p:nvSpPr>
        <p:spPr/>
        <p:txBody>
          <a:bodyPr/>
          <a:lstStyle/>
          <a:p>
            <a:pPr>
              <a:defRPr/>
            </a:pPr>
            <a:fld id="{9A8DF84E-0FD3-4B01-8607-AA1628D18EDD}"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r>
              <a:rPr lang="en-US" smtClean="0">
                <a:latin typeface="Calibri" pitchFamily="34" charset="0"/>
              </a:rPr>
              <a:t>My team’s solution should be “feature rich” because the features and their associated client benefits become strengths the evaluators can identify and use to justify their scores. To accomplish this, my writers need to describe the specific steps, processes, procedures, etc. that will be used to achieve the client’s requirement. What resources are required to do this work? What is the schedule? What are the dependencies among tasks? Is there a true critical path?</a:t>
            </a:r>
          </a:p>
          <a:p>
            <a:endParaRPr lang="en-US" smtClean="0">
              <a:latin typeface="Calibri" pitchFamily="34" charset="0"/>
            </a:endParaRPr>
          </a:p>
          <a:p>
            <a:r>
              <a:rPr lang="en-US" smtClean="0">
                <a:latin typeface="Calibri" pitchFamily="34" charset="0"/>
              </a:rPr>
              <a:t>Once the writers have answered these questions, I ask them to think in terms of steps, phases, inputs, and outputs. I ask them to describe exit/success criteria. I want to know the completion conditions for a step/task/process. In other words, what will be the result and what format will it take (report, presentation, data set to be used in another process)? </a:t>
            </a:r>
          </a:p>
          <a:p>
            <a:endParaRPr lang="en-US" smtClean="0">
              <a:latin typeface="Calibri" pitchFamily="34" charset="0"/>
            </a:endParaRPr>
          </a:p>
          <a:p>
            <a:r>
              <a:rPr lang="en-US" smtClean="0">
                <a:latin typeface="Calibri" pitchFamily="34" charset="0"/>
              </a:rPr>
              <a:t>How will we review or quality check the result? Who will do that review? The client? An independent SME? Someone else on the team? </a:t>
            </a:r>
          </a:p>
          <a:p>
            <a:endParaRPr lang="en-US" smtClean="0">
              <a:latin typeface="Calibri" pitchFamily="34" charset="0"/>
            </a:endParaRPr>
          </a:p>
          <a:p>
            <a:r>
              <a:rPr lang="en-US" smtClean="0">
                <a:latin typeface="Calibri" pitchFamily="34" charset="0"/>
              </a:rPr>
              <a:t>Finally, what are the risks to our approach and how will we mitigate those risks? Where have we demonstrated this mitigation approach successfully? </a:t>
            </a:r>
          </a:p>
          <a:p>
            <a:endParaRPr lang="en-US" smtClean="0">
              <a:latin typeface="Calibri" pitchFamily="34" charset="0"/>
            </a:endParaRPr>
          </a:p>
        </p:txBody>
      </p:sp>
      <p:sp>
        <p:nvSpPr>
          <p:cNvPr id="41988" name="Slide Number Placeholder 3"/>
          <p:cNvSpPr>
            <a:spLocks noGrp="1"/>
          </p:cNvSpPr>
          <p:nvPr>
            <p:ph type="sldNum" sz="quarter" idx="5"/>
          </p:nvPr>
        </p:nvSpPr>
        <p:spPr>
          <a:noFill/>
          <a:ln>
            <a:miter lim="800000"/>
            <a:headEnd/>
            <a:tailEnd/>
          </a:ln>
        </p:spPr>
        <p:txBody>
          <a:bodyPr/>
          <a:lstStyle/>
          <a:p>
            <a:fld id="{E2FF1063-1C3A-4E67-94E4-3C709CB413EA}" type="slidenum">
              <a:rPr lang="en-US" smtClean="0">
                <a:ea typeface="MS PGothic" pitchFamily="34" charset="-128"/>
              </a:rPr>
              <a:pPr/>
              <a:t>17</a:t>
            </a:fld>
            <a:endParaRPr lang="en-US" smtClean="0">
              <a:ea typeface="MS PGothic"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r>
              <a:rPr lang="en-US" dirty="0" smtClean="0">
                <a:latin typeface="Calibri" pitchFamily="34" charset="0"/>
              </a:rPr>
              <a:t>If we can show the client how to achieve his goals—</a:t>
            </a:r>
            <a:r>
              <a:rPr lang="en-US" i="1" dirty="0" smtClean="0">
                <a:latin typeface="Calibri" pitchFamily="34" charset="0"/>
              </a:rPr>
              <a:t>what’s in it for him?  </a:t>
            </a:r>
            <a:r>
              <a:rPr lang="en-US" dirty="0" smtClean="0">
                <a:latin typeface="Calibri" pitchFamily="34" charset="0"/>
              </a:rPr>
              <a:t>Then he can embrace our solution. </a:t>
            </a:r>
          </a:p>
          <a:p>
            <a:endParaRPr lang="en-US" dirty="0" smtClean="0">
              <a:latin typeface="Calibri" pitchFamily="34" charset="0"/>
            </a:endParaRPr>
          </a:p>
          <a:p>
            <a:r>
              <a:rPr lang="en-US" dirty="0" smtClean="0">
                <a:latin typeface="Calibri" pitchFamily="34" charset="0"/>
              </a:rPr>
              <a:t>So, now that we’ve extracted a detailed description of the required work from the writers, we need to get them to identify the benefits of their efforts. Features are nothing without benefits, so we need to clearly describe the benefits to the client given the features we are offering.  </a:t>
            </a:r>
          </a:p>
          <a:p>
            <a:endParaRPr lang="en-US" dirty="0" smtClean="0">
              <a:latin typeface="Calibri" pitchFamily="34" charset="0"/>
            </a:endParaRPr>
          </a:p>
          <a:p>
            <a:r>
              <a:rPr lang="en-US" dirty="0" smtClean="0">
                <a:latin typeface="Calibri" pitchFamily="34" charset="0"/>
              </a:rPr>
              <a:t>I ask my writers to answer the following questions. How will you help the client achieve her goals? Why should the customer care about what we are offering? Have you described a better approach (faster, cheaper, repeatable/tested)? Eliminated risk? Improved the likelihood of success? Demonstrated that your approach is differentiated from other potential offers?</a:t>
            </a:r>
          </a:p>
        </p:txBody>
      </p:sp>
      <p:sp>
        <p:nvSpPr>
          <p:cNvPr id="43012" name="Slide Number Placeholder 3"/>
          <p:cNvSpPr>
            <a:spLocks noGrp="1"/>
          </p:cNvSpPr>
          <p:nvPr>
            <p:ph type="sldNum" sz="quarter" idx="5"/>
          </p:nvPr>
        </p:nvSpPr>
        <p:spPr>
          <a:noFill/>
          <a:ln>
            <a:miter lim="800000"/>
            <a:headEnd/>
            <a:tailEnd/>
          </a:ln>
        </p:spPr>
        <p:txBody>
          <a:bodyPr/>
          <a:lstStyle/>
          <a:p>
            <a:fld id="{FC0C6B34-43C6-4316-BFA8-FA5254DC91DB}" type="slidenum">
              <a:rPr lang="en-US" smtClean="0">
                <a:ea typeface="MS PGothic" pitchFamily="34" charset="-128"/>
              </a:rPr>
              <a:pPr/>
              <a:t>18</a:t>
            </a:fld>
            <a:endParaRPr lang="en-US" smtClean="0">
              <a:ea typeface="MS PGothic"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p:spPr>
        <p:txBody>
          <a:bodyPr/>
          <a:lstStyle/>
          <a:p>
            <a:r>
              <a:rPr lang="en-US" smtClean="0">
                <a:latin typeface="Calibri" pitchFamily="34" charset="0"/>
              </a:rPr>
              <a:t>Once I have the approach and the benefits, it’s time to prove that our approach works. We need to provide evidence of previous success, and we can often extract this information from our past performance documentation. We must answer two fundamental questions. Where has our approach worked before? What facts and metrics can we offer that objectively demonstrate that our approach works? We need to prove our case, so we must offer specifics about where, when, and for whom we employed this approach and what measureable results we achieved. We can do this by weaving in our past performance results, citing awards, or providing independent measures of effectiveness and performance. This is where I often use a case study to illustrate successful previous efforts.</a:t>
            </a:r>
          </a:p>
        </p:txBody>
      </p:sp>
      <p:sp>
        <p:nvSpPr>
          <p:cNvPr id="44036" name="Slide Number Placeholder 3"/>
          <p:cNvSpPr>
            <a:spLocks noGrp="1"/>
          </p:cNvSpPr>
          <p:nvPr>
            <p:ph type="sldNum" sz="quarter" idx="5"/>
          </p:nvPr>
        </p:nvSpPr>
        <p:spPr>
          <a:noFill/>
          <a:ln>
            <a:miter lim="800000"/>
            <a:headEnd/>
            <a:tailEnd/>
          </a:ln>
        </p:spPr>
        <p:txBody>
          <a:bodyPr/>
          <a:lstStyle/>
          <a:p>
            <a:fld id="{EF085FA8-8B83-4725-87FE-F7223F4C2AB6}" type="slidenum">
              <a:rPr lang="en-US" smtClean="0">
                <a:ea typeface="MS PGothic" pitchFamily="34" charset="-128"/>
              </a:rPr>
              <a:pPr/>
              <a:t>19</a:t>
            </a:fld>
            <a:endParaRPr lang="en-US" smtClean="0">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p:spPr>
        <p:txBody>
          <a:bodyPr/>
          <a:lstStyle/>
          <a:p>
            <a:pPr eaLnBrk="1" hangingPunct="1"/>
            <a:endParaRPr lang="en-US" dirty="0" smtClean="0">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r>
              <a:rPr lang="en-US" smtClean="0">
                <a:latin typeface="Calibri" pitchFamily="34" charset="0"/>
              </a:rPr>
              <a:t>A short example of how a tech approach can look </a:t>
            </a:r>
          </a:p>
          <a:p>
            <a:endParaRPr lang="en-US" smtClean="0">
              <a:latin typeface="Calibri" pitchFamily="34" charset="0"/>
            </a:endParaRPr>
          </a:p>
          <a:p>
            <a:r>
              <a:rPr lang="en-US" smtClean="0">
                <a:latin typeface="Calibri" pitchFamily="34" charset="0"/>
              </a:rPr>
              <a:t>By following the same format/structure for each task, we can “train” the evaluator to look for key points – and they can score it easily – did we tell them what we know? Did we provide action steps? Did we demonstrate a benefit to the client? Did we prove our approach worked?</a:t>
            </a:r>
          </a:p>
          <a:p>
            <a:endParaRPr lang="en-US" smtClean="0">
              <a:latin typeface="Calibri" pitchFamily="34" charset="0"/>
            </a:endParaRPr>
          </a:p>
          <a:p>
            <a:endParaRPr lang="en-US" smtClean="0">
              <a:latin typeface="Calibri" pitchFamily="34" charset="0"/>
            </a:endParaRPr>
          </a:p>
        </p:txBody>
      </p:sp>
      <p:sp>
        <p:nvSpPr>
          <p:cNvPr id="45060" name="Slide Number Placeholder 3"/>
          <p:cNvSpPr>
            <a:spLocks noGrp="1"/>
          </p:cNvSpPr>
          <p:nvPr>
            <p:ph type="sldNum" sz="quarter" idx="5"/>
          </p:nvPr>
        </p:nvSpPr>
        <p:spPr>
          <a:noFill/>
          <a:ln>
            <a:miter lim="800000"/>
            <a:headEnd/>
            <a:tailEnd/>
          </a:ln>
        </p:spPr>
        <p:txBody>
          <a:bodyPr/>
          <a:lstStyle/>
          <a:p>
            <a:fld id="{7AE32F67-B965-4F14-9432-2FBC3DC569FD}" type="slidenum">
              <a:rPr lang="en-US" smtClean="0">
                <a:ea typeface="MS PGothic" pitchFamily="34" charset="-128"/>
              </a:rPr>
              <a:pPr/>
              <a:t>20</a:t>
            </a:fld>
            <a:endParaRPr lang="en-US" smtClean="0">
              <a:ea typeface="MS PGothic"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r>
              <a:rPr lang="en-US" smtClean="0">
                <a:latin typeface="Calibri" pitchFamily="34" charset="0"/>
              </a:rPr>
              <a:t>By getting our ducks in a row, we can engineer a high-scoring technical solution</a:t>
            </a:r>
          </a:p>
        </p:txBody>
      </p:sp>
      <p:sp>
        <p:nvSpPr>
          <p:cNvPr id="46084" name="Slide Number Placeholder 3"/>
          <p:cNvSpPr>
            <a:spLocks noGrp="1"/>
          </p:cNvSpPr>
          <p:nvPr>
            <p:ph type="sldNum" sz="quarter" idx="5"/>
          </p:nvPr>
        </p:nvSpPr>
        <p:spPr>
          <a:noFill/>
          <a:ln>
            <a:miter lim="800000"/>
            <a:headEnd/>
            <a:tailEnd/>
          </a:ln>
        </p:spPr>
        <p:txBody>
          <a:bodyPr/>
          <a:lstStyle/>
          <a:p>
            <a:fld id="{81481654-81B4-49DE-AC43-23FE8424955F}" type="slidenum">
              <a:rPr lang="en-US" smtClean="0">
                <a:ea typeface="MS PGothic" pitchFamily="34" charset="-128"/>
              </a:rPr>
              <a:pPr/>
              <a:t>21</a:t>
            </a:fld>
            <a:endParaRPr lang="en-US" smtClean="0">
              <a:ea typeface="MS PGothic"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p:spPr>
        <p:txBody>
          <a:bodyPr/>
          <a:lstStyle/>
          <a:p>
            <a:pPr eaLnBrk="1" hangingPunct="1"/>
            <a:endParaRPr lang="en-US" dirty="0"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r>
              <a:rPr lang="en-US" dirty="0" smtClean="0">
                <a:latin typeface="Calibri" pitchFamily="34" charset="0"/>
              </a:rPr>
              <a:t>Most folks can figure out all the basics – and get the document pulled together without too much difficulty – but just submitting a compliant document probably won’t get you the prize! We all know that the best proposals stand out because they are feature rich, highlighting strengths, and helping the client see what is in it for them.</a:t>
            </a:r>
          </a:p>
        </p:txBody>
      </p:sp>
      <p:sp>
        <p:nvSpPr>
          <p:cNvPr id="30724" name="Slide Number Placeholder 3"/>
          <p:cNvSpPr>
            <a:spLocks noGrp="1"/>
          </p:cNvSpPr>
          <p:nvPr>
            <p:ph type="sldNum" sz="quarter" idx="5"/>
          </p:nvPr>
        </p:nvSpPr>
        <p:spPr>
          <a:noFill/>
          <a:ln>
            <a:miter lim="800000"/>
            <a:headEnd/>
            <a:tailEnd/>
          </a:ln>
        </p:spPr>
        <p:txBody>
          <a:bodyPr/>
          <a:lstStyle/>
          <a:p>
            <a:fld id="{F748DB20-90F3-44FC-B0D7-EDBF04CA5E65}" type="slidenum">
              <a:rPr lang="en-US" smtClean="0">
                <a:ea typeface="MS PGothic" pitchFamily="34" charset="-128"/>
              </a:rPr>
              <a:pPr/>
              <a:t>4</a:t>
            </a:fld>
            <a:endParaRPr lang="en-US" dirty="0" smtClean="0">
              <a:ea typeface="MS PGothic"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dirty="0" smtClean="0">
                <a:latin typeface="Calibri" pitchFamily="34" charset="0"/>
              </a:rPr>
              <a:t>For that to occur, we have to engineer every item in the proposal–preferably without killing our team–and engineer the greatness of the whole effort.</a:t>
            </a:r>
            <a:r>
              <a:rPr lang="en-US" baseline="0" dirty="0" smtClean="0">
                <a:latin typeface="Calibri" pitchFamily="34" charset="0"/>
              </a:rPr>
              <a:t> W</a:t>
            </a:r>
            <a:r>
              <a:rPr lang="en-US" dirty="0" smtClean="0">
                <a:latin typeface="Calibri" pitchFamily="34" charset="0"/>
              </a:rPr>
              <a:t>e are going to take one piece of the whole–the technical approach–and examine how it can be engineered, from the beginning to the end–of the proposal</a:t>
            </a:r>
          </a:p>
          <a:p>
            <a:endParaRPr lang="en-US" dirty="0" smtClean="0">
              <a:latin typeface="Calibri" pitchFamily="34" charset="0"/>
            </a:endParaRPr>
          </a:p>
          <a:p>
            <a:endParaRPr lang="en-US" dirty="0" smtClean="0">
              <a:latin typeface="Calibri" pitchFamily="34" charset="0"/>
            </a:endParaRPr>
          </a:p>
        </p:txBody>
      </p:sp>
      <p:sp>
        <p:nvSpPr>
          <p:cNvPr id="31748" name="Slide Number Placeholder 3"/>
          <p:cNvSpPr>
            <a:spLocks noGrp="1"/>
          </p:cNvSpPr>
          <p:nvPr>
            <p:ph type="sldNum" sz="quarter" idx="5"/>
          </p:nvPr>
        </p:nvSpPr>
        <p:spPr>
          <a:noFill/>
          <a:ln>
            <a:miter lim="800000"/>
            <a:headEnd/>
            <a:tailEnd/>
          </a:ln>
        </p:spPr>
        <p:txBody>
          <a:bodyPr/>
          <a:lstStyle/>
          <a:p>
            <a:fld id="{F1269FAB-1BD0-48C3-930D-EC74F6DE5D95}" type="slidenum">
              <a:rPr lang="en-US" smtClean="0">
                <a:ea typeface="MS PGothic" pitchFamily="34" charset="-128"/>
              </a:rPr>
              <a:pPr/>
              <a:t>5</a:t>
            </a:fld>
            <a:endParaRPr lang="en-US" dirty="0" smtClean="0">
              <a:ea typeface="MS PGothic"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p:spPr>
        <p:txBody>
          <a:bodyPr/>
          <a:lstStyle/>
          <a:p>
            <a:r>
              <a:rPr lang="en-US" b="1" dirty="0" smtClean="0">
                <a:latin typeface="Calibri" pitchFamily="34" charset="0"/>
              </a:rPr>
              <a:t>Objective </a:t>
            </a:r>
          </a:p>
          <a:p>
            <a:r>
              <a:rPr lang="en-US" dirty="0" smtClean="0">
                <a:latin typeface="Calibri" pitchFamily="34" charset="0"/>
              </a:rPr>
              <a:t>The purpose of this activity to is to start the solution development, informed by an understanding of client needs, the competitive environment, and our capabilities. The objective is to develop a set of set of principles/guidelines/parameters that align with the client’s business objectives and that will govern our choices throughout the solution development lifecycle. </a:t>
            </a:r>
          </a:p>
          <a:p>
            <a:endParaRPr lang="en-US" dirty="0" smtClean="0">
              <a:latin typeface="Calibri" pitchFamily="34" charset="0"/>
            </a:endParaRPr>
          </a:p>
          <a:p>
            <a:r>
              <a:rPr lang="en-US" dirty="0" smtClean="0">
                <a:latin typeface="Calibri" pitchFamily="34" charset="0"/>
              </a:rPr>
              <a:t>This work should start early in the</a:t>
            </a:r>
            <a:r>
              <a:rPr lang="en-US" baseline="0" dirty="0" smtClean="0">
                <a:latin typeface="Calibri" pitchFamily="34" charset="0"/>
              </a:rPr>
              <a:t> capture phase </a:t>
            </a:r>
            <a:r>
              <a:rPr lang="en-US" dirty="0" smtClean="0">
                <a:latin typeface="Calibri" pitchFamily="34" charset="0"/>
              </a:rPr>
              <a:t>so we begin our analysis too late in the game to influence the client, design rather than react – or simply panic because we don’t know enough when the RFP hits.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dirty="0" smtClean="0"/>
              <a:t>Your technical solution isn’t a stand alone element to the effort – it is both affected by and drives other parts of your proposal.</a:t>
            </a:r>
          </a:p>
          <a:p>
            <a:pPr>
              <a:defRPr/>
            </a:pPr>
            <a:endParaRPr lang="en-US" dirty="0" smtClean="0"/>
          </a:p>
          <a:p>
            <a:pPr>
              <a:defRPr/>
            </a:pPr>
            <a:r>
              <a:rPr lang="en-US" dirty="0" smtClean="0"/>
              <a:t>For example, if you don’t start your technical solution early, you may not realize that you need a specific partner to fill a gap in your capabilities – or you may find that the partner you want is tied up by a competitor.</a:t>
            </a:r>
          </a:p>
          <a:p>
            <a:pPr>
              <a:defRPr/>
            </a:pPr>
            <a:endParaRPr lang="en-US" dirty="0" smtClean="0"/>
          </a:p>
          <a:p>
            <a:pPr>
              <a:defRPr/>
            </a:pPr>
            <a:r>
              <a:rPr lang="en-US" dirty="0" smtClean="0"/>
              <a:t>If you don’t keep pricing and technical aligned, you can end up trying to sell a solid gold Cadillac.  Our engineers always want to build the best possible solution – but that may come at a cost that is unwinnable.  So we have to keep cost, pricing, and tech synchronized to so we can deliver a solution consistent with the client’s budget – while positioning to let them know what is affordable and doable.</a:t>
            </a:r>
          </a:p>
          <a:p>
            <a:pPr>
              <a:defRPr/>
            </a:pPr>
            <a:endParaRPr lang="en-US" dirty="0" smtClean="0"/>
          </a:p>
          <a:p>
            <a:pPr>
              <a:defRPr/>
            </a:pPr>
            <a:r>
              <a:rPr lang="en-US" dirty="0" smtClean="0"/>
              <a:t>We have to know who and what we have to bid to win the job–and we have to plan to transition them from a current task or hire the individuals we need. </a:t>
            </a:r>
          </a:p>
          <a:p>
            <a:pPr>
              <a:defRPr/>
            </a:pPr>
            <a:endParaRPr lang="en-US" dirty="0" smtClean="0"/>
          </a:p>
          <a:p>
            <a:pPr>
              <a:defRPr/>
            </a:pPr>
            <a:r>
              <a:rPr lang="en-US" dirty="0" smtClean="0"/>
              <a:t>And we have to consider risk – both internal risk (not being able to develop a good proposal or not having the right resources to do the job) and delivery risk – the risk associated with bidding something we can’t execute. So we want to start examining our tech solution early for potential risks – and reducing or eliminating risk over time so we can manage them.</a:t>
            </a:r>
          </a:p>
          <a:p>
            <a:pPr>
              <a:defRPr/>
            </a:pPr>
            <a:endParaRPr lang="en-US" dirty="0" smtClean="0"/>
          </a:p>
          <a:p>
            <a:pPr>
              <a:defRPr/>
            </a:pPr>
            <a:endParaRPr lang="en-US" dirty="0"/>
          </a:p>
        </p:txBody>
      </p:sp>
      <p:sp>
        <p:nvSpPr>
          <p:cNvPr id="33796" name="Slide Number Placeholder 3"/>
          <p:cNvSpPr>
            <a:spLocks noGrp="1"/>
          </p:cNvSpPr>
          <p:nvPr>
            <p:ph type="sldNum" sz="quarter" idx="5"/>
          </p:nvPr>
        </p:nvSpPr>
        <p:spPr>
          <a:noFill/>
          <a:ln>
            <a:miter lim="800000"/>
            <a:headEnd/>
            <a:tailEnd/>
          </a:ln>
        </p:spPr>
        <p:txBody>
          <a:bodyPr/>
          <a:lstStyle/>
          <a:p>
            <a:fld id="{91368A11-7B96-4AB9-88D2-09A021B5F808}" type="slidenum">
              <a:rPr lang="en-US" smtClean="0">
                <a:ea typeface="MS PGothic" pitchFamily="34" charset="-128"/>
              </a:rPr>
              <a:pPr/>
              <a:t>7</a:t>
            </a:fld>
            <a:endParaRPr lang="en-US" dirty="0" smtClean="0">
              <a:ea typeface="MS PGothic"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p:spPr>
        <p:txBody>
          <a:bodyPr/>
          <a:lstStyle/>
          <a:p>
            <a:pPr eaLnBrk="1" hangingPunct="1"/>
            <a:r>
              <a:rPr lang="en-US" dirty="0" smtClean="0">
                <a:latin typeface="Calibri" pitchFamily="34" charset="0"/>
              </a:rPr>
              <a:t>As noted on the previous page, you can’t wait to start your technical solution when the RFP drops – you will be WAY behind the power curve. </a:t>
            </a:r>
          </a:p>
          <a:p>
            <a:pPr eaLnBrk="1" hangingPunct="1"/>
            <a:endParaRPr lang="en-US" dirty="0" smtClean="0">
              <a:latin typeface="Calibri" pitchFamily="34" charset="0"/>
            </a:endParaRPr>
          </a:p>
          <a:p>
            <a:pPr eaLnBrk="1" hangingPunct="1"/>
            <a:r>
              <a:rPr lang="en-US" dirty="0" smtClean="0">
                <a:latin typeface="Calibri" pitchFamily="34" charset="0"/>
              </a:rPr>
              <a:t>Savvy teams start their technical solution early and refine it throughout capture so they have had time to identify gaps in their knowledge and try to fill them, position their solution with the client to shape the deal, and identify any gaps in their approach so they can plan to make assumptions, identify the risks associated with those assumptions, and create mitigation strategies.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47500" lnSpcReduction="20000"/>
          </a:bodyPr>
          <a:lstStyle/>
          <a:p>
            <a:pPr>
              <a:defRPr/>
            </a:pPr>
            <a:r>
              <a:rPr lang="en-US" b="1" i="1" dirty="0" smtClean="0">
                <a:ea typeface="ＭＳ Ｐゴシック" pitchFamily="80" charset="-128"/>
              </a:rPr>
              <a:t>Assemble solution team</a:t>
            </a:r>
          </a:p>
          <a:p>
            <a:pPr>
              <a:defRPr/>
            </a:pPr>
            <a:r>
              <a:rPr lang="en-US" dirty="0" smtClean="0">
                <a:ea typeface="ＭＳ Ｐゴシック" pitchFamily="80" charset="-128"/>
              </a:rPr>
              <a:t>The capture manager should assemble a solution development team, the size of which will vary according to the nature and scale of the solution. There should be one person designated as solution lead who works to marshal the forces and make certain that the threads of the solution come together in a coherent fashion. The solution lead ensures that the solution team understands and buys into the solution strategy. If multiple players</a:t>
            </a:r>
            <a:r>
              <a:rPr lang="en-US" baseline="0" dirty="0" smtClean="0">
                <a:ea typeface="ＭＳ Ｐゴシック" pitchFamily="80" charset="-128"/>
              </a:rPr>
              <a:t> </a:t>
            </a:r>
            <a:r>
              <a:rPr lang="en-US" dirty="0" smtClean="0">
                <a:ea typeface="ＭＳ Ｐゴシック" pitchFamily="80" charset="-128"/>
              </a:rPr>
              <a:t>and organizations are involved, the solution lead will involve these organizations and socialize the solution strategy to make certain that interface and integration points are understood. </a:t>
            </a:r>
          </a:p>
          <a:p>
            <a:pPr>
              <a:defRPr/>
            </a:pPr>
            <a:endParaRPr lang="en-US" dirty="0" smtClean="0">
              <a:ea typeface="ＭＳ Ｐゴシック" pitchFamily="80" charset="-128"/>
            </a:endParaRPr>
          </a:p>
          <a:p>
            <a:pPr>
              <a:defRPr/>
            </a:pPr>
            <a:r>
              <a:rPr lang="en-US" b="1" i="1" dirty="0" smtClean="0">
                <a:ea typeface="ＭＳ Ｐゴシック" pitchFamily="80" charset="-128"/>
              </a:rPr>
              <a:t>Understand client need</a:t>
            </a:r>
          </a:p>
          <a:p>
            <a:pPr>
              <a:defRPr/>
            </a:pPr>
            <a:r>
              <a:rPr lang="en-US" dirty="0" smtClean="0">
                <a:ea typeface="ＭＳ Ｐゴシック" pitchFamily="80" charset="-128"/>
              </a:rPr>
              <a:t>To a team discussion, the business development or sales lead should bring information about the real pain points the client has. The team should be working to identify principles for solution design that will direct our choices, and these will vary according to the specific client need. For example, cost savings may be tremendously important, or quality delivery may be paramount and cost savings less of a concern. Consider the following dimensions for client need—do they have a problem in any of these areas, and what must our solution do to address it?</a:t>
            </a:r>
          </a:p>
          <a:p>
            <a:pPr>
              <a:buFont typeface="Arial" pitchFamily="34" charset="0"/>
              <a:buChar char="•"/>
              <a:defRPr/>
            </a:pPr>
            <a:r>
              <a:rPr lang="en-US" dirty="0" smtClean="0">
                <a:ea typeface="ＭＳ Ｐゴシック" pitchFamily="80" charset="-128"/>
              </a:rPr>
              <a:t>Flexibility of technology and resources </a:t>
            </a:r>
          </a:p>
          <a:p>
            <a:pPr>
              <a:buFont typeface="Arial" pitchFamily="34" charset="0"/>
              <a:buChar char="•"/>
              <a:defRPr/>
            </a:pPr>
            <a:r>
              <a:rPr lang="en-US" dirty="0" smtClean="0">
                <a:ea typeface="ＭＳ Ｐゴシック" pitchFamily="80" charset="-128"/>
              </a:rPr>
              <a:t>Access to appropriately skilled domain or technical resources </a:t>
            </a:r>
          </a:p>
          <a:p>
            <a:pPr>
              <a:buFont typeface="Arial" pitchFamily="34" charset="0"/>
              <a:buChar char="•"/>
              <a:defRPr/>
            </a:pPr>
            <a:r>
              <a:rPr lang="en-US" dirty="0" smtClean="0">
                <a:ea typeface="ＭＳ Ｐゴシック" pitchFamily="80" charset="-128"/>
              </a:rPr>
              <a:t>Responsiveness </a:t>
            </a:r>
          </a:p>
          <a:p>
            <a:pPr>
              <a:buFont typeface="Arial" pitchFamily="34" charset="0"/>
              <a:buChar char="•"/>
              <a:defRPr/>
            </a:pPr>
            <a:r>
              <a:rPr lang="en-US" dirty="0" smtClean="0">
                <a:ea typeface="ＭＳ Ｐゴシック" pitchFamily="80" charset="-128"/>
              </a:rPr>
              <a:t>Efficiency </a:t>
            </a:r>
          </a:p>
          <a:p>
            <a:pPr>
              <a:buFont typeface="Arial" pitchFamily="34" charset="0"/>
              <a:buChar char="•"/>
              <a:defRPr/>
            </a:pPr>
            <a:r>
              <a:rPr lang="en-US" dirty="0" smtClean="0">
                <a:ea typeface="ＭＳ Ｐゴシック" pitchFamily="80" charset="-128"/>
              </a:rPr>
              <a:t>Effectiveness </a:t>
            </a:r>
          </a:p>
          <a:p>
            <a:pPr>
              <a:buFont typeface="Arial" pitchFamily="34" charset="0"/>
              <a:buChar char="•"/>
              <a:defRPr/>
            </a:pPr>
            <a:r>
              <a:rPr lang="en-US" dirty="0" smtClean="0">
                <a:ea typeface="ＭＳ Ｐゴシック" pitchFamily="80" charset="-128"/>
              </a:rPr>
              <a:t>Data access and quality</a:t>
            </a:r>
          </a:p>
          <a:p>
            <a:pPr>
              <a:buFont typeface="Arial" pitchFamily="34" charset="0"/>
              <a:buChar char="•"/>
              <a:defRPr/>
            </a:pPr>
            <a:r>
              <a:rPr lang="en-US" dirty="0" smtClean="0">
                <a:ea typeface="ＭＳ Ｐゴシック" pitchFamily="80" charset="-128"/>
              </a:rPr>
              <a:t>Managed risk</a:t>
            </a:r>
          </a:p>
          <a:p>
            <a:pPr>
              <a:buFont typeface="Arial" pitchFamily="34" charset="0"/>
              <a:buChar char="•"/>
              <a:defRPr/>
            </a:pPr>
            <a:r>
              <a:rPr lang="en-US" dirty="0" smtClean="0">
                <a:ea typeface="ＭＳ Ｐゴシック" pitchFamily="80" charset="-128"/>
              </a:rPr>
              <a:t>Customer service </a:t>
            </a:r>
          </a:p>
          <a:p>
            <a:pPr>
              <a:buFont typeface="Arial" pitchFamily="34" charset="0"/>
              <a:buChar char="•"/>
              <a:defRPr/>
            </a:pPr>
            <a:r>
              <a:rPr lang="en-US" dirty="0" smtClean="0">
                <a:ea typeface="ＭＳ Ｐゴシック" pitchFamily="80" charset="-128"/>
              </a:rPr>
              <a:t>Transformation</a:t>
            </a:r>
          </a:p>
          <a:p>
            <a:pPr>
              <a:buFont typeface="Arial" pitchFamily="34" charset="0"/>
              <a:buChar char="•"/>
              <a:defRPr/>
            </a:pPr>
            <a:r>
              <a:rPr lang="en-US" dirty="0" smtClean="0">
                <a:ea typeface="ＭＳ Ｐゴシック" pitchFamily="80" charset="-128"/>
              </a:rPr>
              <a:t>Industry positioning as a thought leader </a:t>
            </a:r>
          </a:p>
          <a:p>
            <a:pPr>
              <a:buFont typeface="Arial" pitchFamily="34" charset="0"/>
              <a:buChar char="•"/>
              <a:defRPr/>
            </a:pPr>
            <a:r>
              <a:rPr lang="en-US" dirty="0" smtClean="0">
                <a:ea typeface="ＭＳ Ｐゴシック" pitchFamily="80" charset="-128"/>
              </a:rPr>
              <a:t>Financial </a:t>
            </a:r>
          </a:p>
          <a:p>
            <a:pPr>
              <a:defRPr/>
            </a:pPr>
            <a:r>
              <a:rPr lang="en-US" dirty="0" smtClean="0">
                <a:ea typeface="ＭＳ Ｐゴシック" pitchFamily="80" charset="-128"/>
              </a:rPr>
              <a:t>For each of these areas, try to document a client need statement and then how we plan to respond in our solution. Each area may not apply.  </a:t>
            </a:r>
          </a:p>
          <a:p>
            <a:pPr>
              <a:defRPr/>
            </a:pPr>
            <a:endParaRPr lang="en-US" dirty="0" smtClean="0">
              <a:ea typeface="ＭＳ Ｐゴシック" pitchFamily="80" charset="-128"/>
            </a:endParaRPr>
          </a:p>
          <a:p>
            <a:pPr>
              <a:defRPr/>
            </a:pPr>
            <a:r>
              <a:rPr lang="en-US" dirty="0" smtClean="0">
                <a:ea typeface="ＭＳ Ｐゴシック" pitchFamily="80" charset="-128"/>
              </a:rPr>
              <a:t>The solution team should identify additional information that is required to get to needs and challenges and to understand client preferences, requirements, and concerns. </a:t>
            </a:r>
          </a:p>
          <a:p>
            <a:pPr>
              <a:defRPr/>
            </a:pPr>
            <a:endParaRPr lang="en-US" b="1" i="1" dirty="0" smtClean="0">
              <a:ea typeface="ＭＳ Ｐゴシック" pitchFamily="80" charset="-128"/>
            </a:endParaRPr>
          </a:p>
          <a:p>
            <a:pPr>
              <a:defRPr/>
            </a:pPr>
            <a:r>
              <a:rPr lang="en-US" b="1" i="1" dirty="0" smtClean="0">
                <a:ea typeface="ＭＳ Ｐゴシック" pitchFamily="80" charset="-128"/>
              </a:rPr>
              <a:t>Assess capabilities (internal assessment)</a:t>
            </a:r>
          </a:p>
          <a:p>
            <a:pPr>
              <a:defRPr/>
            </a:pPr>
            <a:r>
              <a:rPr lang="en-US" dirty="0" smtClean="0">
                <a:ea typeface="ＭＳ Ｐゴシック" pitchFamily="80" charset="-128"/>
              </a:rPr>
              <a:t>The team should identify engagements that had similar client needs and for which we may have devised a solution appropriate for this engagement. The goal is to look for comparable cases and apply both successful models and lessons learned. When a good example is found, these should be noted for potential use as references or past performance project descriptions. </a:t>
            </a:r>
          </a:p>
          <a:p>
            <a:pPr>
              <a:defRPr/>
            </a:pPr>
            <a:r>
              <a:rPr lang="en-US" dirty="0" smtClean="0">
                <a:ea typeface="ＭＳ Ｐゴシック" pitchFamily="80" charset="-128"/>
              </a:rPr>
              <a:t>To the extent we have a capabilities gap, the solution team must look for and recommend partners who can provide services/products that we do not. The team should also consider how a partnership might make the team stronger in general or eliminate competition. The capture manager and solution lead should work together to address partners and develop teaming relationships.  </a:t>
            </a:r>
          </a:p>
          <a:p>
            <a:pPr>
              <a:defRPr/>
            </a:pPr>
            <a:endParaRPr lang="en-US" dirty="0" smtClean="0">
              <a:ea typeface="ＭＳ Ｐゴシック" pitchFamily="80" charset="-128"/>
            </a:endParaRPr>
          </a:p>
          <a:p>
            <a:pPr>
              <a:defRPr/>
            </a:pPr>
            <a:r>
              <a:rPr lang="en-US" dirty="0" smtClean="0">
                <a:ea typeface="ＭＳ Ｐゴシック" pitchFamily="80" charset="-128"/>
              </a:rPr>
              <a:t>Although the team will need more precise requirements to continue </a:t>
            </a:r>
            <a:r>
              <a:rPr lang="en-US" dirty="0" err="1" smtClean="0">
                <a:ea typeface="ＭＳ Ｐゴシック" pitchFamily="80" charset="-128"/>
              </a:rPr>
              <a:t>solutioning</a:t>
            </a:r>
            <a:r>
              <a:rPr lang="en-US" dirty="0" smtClean="0">
                <a:ea typeface="ＭＳ Ｐゴシック" pitchFamily="80" charset="-128"/>
              </a:rPr>
              <a:t>, at the end of this activity, the team should have developed a high level understanding of the solution drivers and our strategy to respond to client needs. </a:t>
            </a:r>
          </a:p>
          <a:p>
            <a:pPr>
              <a:defRPr/>
            </a:pPr>
            <a:endParaRPr lang="en-US" dirty="0" smtClean="0">
              <a:ea typeface="ＭＳ Ｐゴシック" pitchFamily="80" charset="-128"/>
            </a:endParaRPr>
          </a:p>
          <a:p>
            <a:pPr>
              <a:defRPr/>
            </a:pPr>
            <a:r>
              <a:rPr lang="en-US" b="1" i="1" dirty="0" smtClean="0">
                <a:ea typeface="ＭＳ Ｐゴシック" pitchFamily="80" charset="-128"/>
              </a:rPr>
              <a:t>Consider competitive solutions </a:t>
            </a:r>
          </a:p>
          <a:p>
            <a:pPr>
              <a:defRPr/>
            </a:pPr>
            <a:r>
              <a:rPr lang="en-US" dirty="0" smtClean="0">
                <a:ea typeface="ＭＳ Ｐゴシック" pitchFamily="80" charset="-128"/>
              </a:rPr>
              <a:t>The team should assess the potential competition in the opportunity and what solution they might develop. As we think through our solution strategy, we should consider how we will counter these potential alternatives with characteristics of our own solution. This work will also assist with proposal messages that contrast competing solutions to our own superior one. </a:t>
            </a:r>
          </a:p>
          <a:p>
            <a:pPr>
              <a:defRPr/>
            </a:pPr>
            <a:endParaRPr lang="en-US" dirty="0"/>
          </a:p>
        </p:txBody>
      </p:sp>
      <p:sp>
        <p:nvSpPr>
          <p:cNvPr id="35844" name="Slide Number Placeholder 3"/>
          <p:cNvSpPr>
            <a:spLocks noGrp="1"/>
          </p:cNvSpPr>
          <p:nvPr>
            <p:ph type="sldNum" sz="quarter" idx="5"/>
          </p:nvPr>
        </p:nvSpPr>
        <p:spPr>
          <a:noFill/>
          <a:ln>
            <a:miter lim="800000"/>
            <a:headEnd/>
            <a:tailEnd/>
          </a:ln>
        </p:spPr>
        <p:txBody>
          <a:bodyPr/>
          <a:lstStyle/>
          <a:p>
            <a:fld id="{0F3D74F3-FD4D-4944-BC95-8FF5030347BB}" type="slidenum">
              <a:rPr lang="en-US" smtClean="0">
                <a:ea typeface="MS PGothic" pitchFamily="34" charset="-128"/>
              </a:rPr>
              <a:pPr/>
              <a:t>9</a:t>
            </a:fld>
            <a:endParaRPr lang="en-US" smtClean="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pic>
        <p:nvPicPr>
          <p:cNvPr id="4" name="Picture 10" descr="apmp_logo_white"/>
          <p:cNvPicPr>
            <a:picLocks noChangeAspect="1" noChangeArrowheads="1"/>
          </p:cNvPicPr>
          <p:nvPr/>
        </p:nvPicPr>
        <p:blipFill>
          <a:blip r:embed="rId4" cstate="print"/>
          <a:srcRect/>
          <a:stretch>
            <a:fillRect/>
          </a:stretch>
        </p:blipFill>
        <p:spPr bwMode="auto">
          <a:xfrm>
            <a:off x="7435850" y="152400"/>
            <a:ext cx="1535113" cy="581025"/>
          </a:xfrm>
          <a:prstGeom prst="rect">
            <a:avLst/>
          </a:prstGeom>
          <a:noFill/>
          <a:ln w="9525">
            <a:noFill/>
            <a:miter lim="800000"/>
            <a:headEnd/>
            <a:tailEnd/>
          </a:ln>
        </p:spPr>
      </p:pic>
      <p:pic>
        <p:nvPicPr>
          <p:cNvPr id="5" name="Picture 1" descr="bidandpropoasalcon_logo.jpg"/>
          <p:cNvPicPr>
            <a:picLocks noChangeAspect="1"/>
          </p:cNvPicPr>
          <p:nvPr/>
        </p:nvPicPr>
        <p:blipFill>
          <a:blip r:embed="rId5" cstate="print"/>
          <a:srcRect/>
          <a:stretch>
            <a:fillRect/>
          </a:stretch>
        </p:blipFill>
        <p:spPr bwMode="auto">
          <a:xfrm>
            <a:off x="1754188" y="4495800"/>
            <a:ext cx="4113212" cy="1714500"/>
          </a:xfrm>
          <a:prstGeom prst="rect">
            <a:avLst/>
          </a:prstGeom>
          <a:noFill/>
          <a:ln w="9525">
            <a:noFill/>
            <a:miter lim="800000"/>
            <a:headEnd/>
            <a:tailEnd/>
          </a:ln>
        </p:spPr>
      </p:pic>
      <p:sp>
        <p:nvSpPr>
          <p:cNvPr id="6" name="Text Box 9"/>
          <p:cNvSpPr txBox="1">
            <a:spLocks noChangeArrowheads="1"/>
          </p:cNvSpPr>
          <p:nvPr/>
        </p:nvSpPr>
        <p:spPr bwMode="auto">
          <a:xfrm>
            <a:off x="5257800" y="5105400"/>
            <a:ext cx="2708275" cy="1006475"/>
          </a:xfrm>
          <a:prstGeom prst="rect">
            <a:avLst/>
          </a:prstGeom>
          <a:noFill/>
          <a:ln>
            <a:noFill/>
          </a:ln>
          <a:effectLst/>
          <a:extLst/>
        </p:spPr>
        <p:txBody>
          <a:bodyPr anchor="ctr" anchorCtr="1">
            <a:spAutoFit/>
          </a:bodyPr>
          <a:lstStyle>
            <a:lvl1pPr eaLnBrk="0" hangingPunct="0">
              <a:defRPr>
                <a:solidFill>
                  <a:schemeClr val="tx1"/>
                </a:solidFill>
                <a:latin typeface="Arial" charset="0"/>
                <a:ea typeface="ＭＳ Ｐゴシック" pitchFamily="80" charset="-128"/>
              </a:defRPr>
            </a:lvl1pPr>
            <a:lvl2pPr marL="742950" indent="-285750" eaLnBrk="0" hangingPunct="0">
              <a:defRPr>
                <a:solidFill>
                  <a:schemeClr val="tx1"/>
                </a:solidFill>
                <a:latin typeface="Arial" charset="0"/>
                <a:ea typeface="ＭＳ Ｐゴシック" pitchFamily="80" charset="-128"/>
              </a:defRPr>
            </a:lvl2pPr>
            <a:lvl3pPr marL="1143000" indent="-228600" eaLnBrk="0" hangingPunct="0">
              <a:defRPr>
                <a:solidFill>
                  <a:schemeClr val="tx1"/>
                </a:solidFill>
                <a:latin typeface="Arial" charset="0"/>
                <a:ea typeface="ＭＳ Ｐゴシック" pitchFamily="80" charset="-128"/>
              </a:defRPr>
            </a:lvl3pPr>
            <a:lvl4pPr marL="1600200" indent="-228600" eaLnBrk="0" hangingPunct="0">
              <a:defRPr>
                <a:solidFill>
                  <a:schemeClr val="tx1"/>
                </a:solidFill>
                <a:latin typeface="Arial" charset="0"/>
                <a:ea typeface="ＭＳ Ｐゴシック" pitchFamily="80" charset="-128"/>
              </a:defRPr>
            </a:lvl4pPr>
            <a:lvl5pPr marL="2057400" indent="-228600" eaLnBrk="0" hangingPunct="0">
              <a:defRPr>
                <a:solidFill>
                  <a:schemeClr val="tx1"/>
                </a:solidFill>
                <a:latin typeface="Arial" charset="0"/>
                <a:ea typeface="ＭＳ Ｐゴシック" pitchFamily="8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0" charset="-128"/>
              </a:defRPr>
            </a:lvl9pPr>
          </a:lstStyle>
          <a:p>
            <a:pPr eaLnBrk="1" hangingPunct="1">
              <a:spcBef>
                <a:spcPct val="50000"/>
              </a:spcBef>
              <a:defRPr/>
            </a:pPr>
            <a:r>
              <a:rPr lang="en-US" sz="6000" smtClean="0">
                <a:solidFill>
                  <a:schemeClr val="accent2"/>
                </a:solidFill>
              </a:rPr>
              <a:t>|</a:t>
            </a:r>
            <a:r>
              <a:rPr lang="en-US" sz="4000" smtClean="0">
                <a:solidFill>
                  <a:schemeClr val="accent2"/>
                </a:solidFill>
              </a:rPr>
              <a:t>2012</a:t>
            </a:r>
          </a:p>
        </p:txBody>
      </p:sp>
      <p:sp>
        <p:nvSpPr>
          <p:cNvPr id="7" name="Text Box 10"/>
          <p:cNvSpPr txBox="1">
            <a:spLocks noChangeArrowheads="1"/>
          </p:cNvSpPr>
          <p:nvPr/>
        </p:nvSpPr>
        <p:spPr bwMode="auto">
          <a:xfrm>
            <a:off x="76200" y="6324600"/>
            <a:ext cx="9067800" cy="396875"/>
          </a:xfrm>
          <a:prstGeom prst="rect">
            <a:avLst/>
          </a:prstGeom>
          <a:noFill/>
          <a:ln>
            <a:noFill/>
          </a:ln>
          <a:effectLst/>
          <a:extLst/>
        </p:spPr>
        <p:txBody>
          <a:bodyPr>
            <a:spAutoFit/>
          </a:bodyPr>
          <a:lstStyle>
            <a:lvl1pPr eaLnBrk="0" hangingPunct="0">
              <a:defRPr>
                <a:solidFill>
                  <a:schemeClr val="tx1"/>
                </a:solidFill>
                <a:latin typeface="Arial" charset="0"/>
                <a:ea typeface="ＭＳ Ｐゴシック" pitchFamily="80" charset="-128"/>
              </a:defRPr>
            </a:lvl1pPr>
            <a:lvl2pPr marL="742950" indent="-285750" eaLnBrk="0" hangingPunct="0">
              <a:defRPr>
                <a:solidFill>
                  <a:schemeClr val="tx1"/>
                </a:solidFill>
                <a:latin typeface="Arial" charset="0"/>
                <a:ea typeface="ＭＳ Ｐゴシック" pitchFamily="80" charset="-128"/>
              </a:defRPr>
            </a:lvl2pPr>
            <a:lvl3pPr marL="1143000" indent="-228600" eaLnBrk="0" hangingPunct="0">
              <a:defRPr>
                <a:solidFill>
                  <a:schemeClr val="tx1"/>
                </a:solidFill>
                <a:latin typeface="Arial" charset="0"/>
                <a:ea typeface="ＭＳ Ｐゴシック" pitchFamily="80" charset="-128"/>
              </a:defRPr>
            </a:lvl3pPr>
            <a:lvl4pPr marL="1600200" indent="-228600" eaLnBrk="0" hangingPunct="0">
              <a:defRPr>
                <a:solidFill>
                  <a:schemeClr val="tx1"/>
                </a:solidFill>
                <a:latin typeface="Arial" charset="0"/>
                <a:ea typeface="ＭＳ Ｐゴシック" pitchFamily="80" charset="-128"/>
              </a:defRPr>
            </a:lvl4pPr>
            <a:lvl5pPr marL="2057400" indent="-228600" eaLnBrk="0" hangingPunct="0">
              <a:defRPr>
                <a:solidFill>
                  <a:schemeClr val="tx1"/>
                </a:solidFill>
                <a:latin typeface="Arial" charset="0"/>
                <a:ea typeface="ＭＳ Ｐゴシック" pitchFamily="8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0" charset="-128"/>
              </a:defRPr>
            </a:lvl9pPr>
          </a:lstStyle>
          <a:p>
            <a:pPr algn="ctr" eaLnBrk="1" hangingPunct="1">
              <a:spcBef>
                <a:spcPct val="50000"/>
              </a:spcBef>
              <a:defRPr/>
            </a:pPr>
            <a:r>
              <a:rPr lang="en-US" sz="2000" smtClean="0">
                <a:solidFill>
                  <a:schemeClr val="bg1"/>
                </a:solidFill>
                <a:latin typeface="Calibri" pitchFamily="80" charset="0"/>
              </a:rPr>
              <a:t>Sheraton Dallas Hotel, Dallas, Texas  |  May 22-25, 2012</a:t>
            </a:r>
          </a:p>
        </p:txBody>
      </p:sp>
      <p:sp>
        <p:nvSpPr>
          <p:cNvPr id="21506" name="Title Placeholder 1"/>
          <p:cNvSpPr>
            <a:spLocks noGrp="1"/>
          </p:cNvSpPr>
          <p:nvPr>
            <p:ph type="ctrTitle"/>
          </p:nvPr>
        </p:nvSpPr>
        <p:spPr>
          <a:xfrm>
            <a:off x="838200" y="914400"/>
            <a:ext cx="7772400" cy="1143000"/>
          </a:xfrm>
        </p:spPr>
        <p:txBody>
          <a:bodyPr/>
          <a:lstStyle>
            <a:lvl1pPr>
              <a:defRPr smtClean="0"/>
            </a:lvl1pPr>
          </a:lstStyle>
          <a:p>
            <a:pPr lvl="0"/>
            <a:r>
              <a:rPr lang="en-US" noProof="0" smtClean="0"/>
              <a:t>Click to edit Master title style</a:t>
            </a:r>
            <a:endParaRPr lang="en-US" noProof="0" dirty="0" smtClean="0"/>
          </a:p>
        </p:txBody>
      </p:sp>
      <p:sp>
        <p:nvSpPr>
          <p:cNvPr id="21507" name="Text Placeholder 2"/>
          <p:cNvSpPr>
            <a:spLocks noGrp="1"/>
          </p:cNvSpPr>
          <p:nvPr>
            <p:ph type="subTitle" idx="1"/>
          </p:nvPr>
        </p:nvSpPr>
        <p:spPr>
          <a:xfrm>
            <a:off x="1600200" y="2286000"/>
            <a:ext cx="6400800" cy="1371600"/>
          </a:xfrm>
        </p:spPr>
        <p:txBody>
          <a:bodyPr/>
          <a:lstStyle>
            <a:lvl1pPr marL="0" indent="0" algn="ctr">
              <a:buFont typeface="Wingdings" pitchFamily="80" charset="2"/>
              <a:buNone/>
              <a:defRPr smtClean="0"/>
            </a:lvl1pPr>
          </a:lstStyle>
          <a:p>
            <a:pPr lvl="0"/>
            <a:r>
              <a:rPr lang="en-US" noProof="0" smtClean="0"/>
              <a:t>Click to edit Master subtitle style</a:t>
            </a:r>
            <a:endParaRPr lang="en-US" noProof="0" dirty="0" smtClean="0"/>
          </a:p>
        </p:txBody>
      </p:sp>
      <p:sp>
        <p:nvSpPr>
          <p:cNvPr id="8" name="Date Placeholder 3"/>
          <p:cNvSpPr>
            <a:spLocks noGrp="1"/>
          </p:cNvSpPr>
          <p:nvPr>
            <p:ph type="dt" sz="half" idx="10"/>
          </p:nvPr>
        </p:nvSpPr>
        <p:spPr>
          <a:xfrm>
            <a:off x="838200" y="5715000"/>
            <a:ext cx="1905000" cy="457200"/>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80" charset="0"/>
                <a:ea typeface="ＭＳ Ｐゴシック" pitchFamily="80" charset="-128"/>
              </a:defRPr>
            </a:lvl1pPr>
          </a:lstStyle>
          <a:p>
            <a:pPr>
              <a:defRPr/>
            </a:pPr>
            <a:endParaRPr lang="en-US"/>
          </a:p>
        </p:txBody>
      </p:sp>
      <p:sp>
        <p:nvSpPr>
          <p:cNvPr id="9" name="Footer Placeholder 4"/>
          <p:cNvSpPr>
            <a:spLocks noGrp="1"/>
          </p:cNvSpPr>
          <p:nvPr>
            <p:ph type="ftr" sz="quarter" idx="11"/>
          </p:nvPr>
        </p:nvSpPr>
        <p:spPr>
          <a:xfrm>
            <a:off x="3276600" y="5715000"/>
            <a:ext cx="2895600" cy="457200"/>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80" charset="0"/>
                <a:ea typeface="ＭＳ Ｐゴシック" pitchFamily="80" charset="-128"/>
              </a:defRPr>
            </a:lvl1pPr>
          </a:lstStyle>
          <a:p>
            <a:pPr>
              <a:defRPr/>
            </a:pPr>
            <a:endParaRPr lang="en-US"/>
          </a:p>
        </p:txBody>
      </p:sp>
      <p:sp>
        <p:nvSpPr>
          <p:cNvPr id="10" name="Slide Number Placeholder 5"/>
          <p:cNvSpPr>
            <a:spLocks noGrp="1"/>
          </p:cNvSpPr>
          <p:nvPr>
            <p:ph type="sldNum" sz="quarter" idx="12"/>
          </p:nvPr>
        </p:nvSpPr>
        <p:spPr>
          <a:xfrm>
            <a:off x="6705600" y="5715000"/>
            <a:ext cx="1905000" cy="457200"/>
          </a:xfrm>
        </p:spPr>
        <p:txBody>
          <a:bodyPr anchorCtr="0"/>
          <a:lstStyle>
            <a:lvl1pPr>
              <a:defRPr/>
            </a:lvl1pPr>
          </a:lstStyle>
          <a:p>
            <a:pPr>
              <a:defRPr/>
            </a:pPr>
            <a:fld id="{6C9C63BC-0BB3-49DA-A6FC-D1A7E47310B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mediaAndTx" preserve="1">
  <p:cSld name="Title, Media Clip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Media Placeholder 2"/>
          <p:cNvSpPr>
            <a:spLocks noGrp="1"/>
          </p:cNvSpPr>
          <p:nvPr>
            <p:ph type="media" sz="half" idx="1"/>
          </p:nvPr>
        </p:nvSpPr>
        <p:spPr>
          <a:xfrm>
            <a:off x="457200" y="1600200"/>
            <a:ext cx="4038600" cy="4525963"/>
          </a:xfrm>
        </p:spPr>
        <p:txBody>
          <a:bodyPr/>
          <a:lstStyle/>
          <a:p>
            <a:pPr lvl="0"/>
            <a:r>
              <a:rPr lang="en-US" noProof="0" smtClean="0"/>
              <a:t>Click icon to add media</a:t>
            </a:r>
            <a:endParaRPr lang="en-US" noProof="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a:ln/>
        </p:spPr>
        <p:txBody>
          <a:bodyPr/>
          <a:lstStyle>
            <a:lvl1pPr>
              <a:defRPr/>
            </a:lvl1pPr>
          </a:lstStyle>
          <a:p>
            <a:pPr>
              <a:defRPr/>
            </a:pPr>
            <a:fld id="{9536AB6D-6E40-4790-8044-392A728F2EE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pPr lvl="0"/>
            <a:r>
              <a:rPr lang="en-US" noProof="0" smtClean="0"/>
              <a:t>Click icon to add clip art</a:t>
            </a:r>
            <a:endParaRPr lang="en-US" noProof="0"/>
          </a:p>
        </p:txBody>
      </p:sp>
      <p:sp>
        <p:nvSpPr>
          <p:cNvPr id="5" name="Slide Number Placeholder 5"/>
          <p:cNvSpPr>
            <a:spLocks noGrp="1"/>
          </p:cNvSpPr>
          <p:nvPr>
            <p:ph type="sldNum" sz="quarter" idx="10"/>
          </p:nvPr>
        </p:nvSpPr>
        <p:spPr>
          <a:ln/>
        </p:spPr>
        <p:txBody>
          <a:bodyPr/>
          <a:lstStyle>
            <a:lvl1pPr>
              <a:defRPr/>
            </a:lvl1pPr>
          </a:lstStyle>
          <a:p>
            <a:pPr>
              <a:defRPr/>
            </a:pPr>
            <a:fld id="{A6717C92-A987-45F8-9B76-C4CA2F55E4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25C514D9-5E8C-4682-A84A-070657E0E4F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95F3D4EF-7305-4072-8CF5-DA10E09B221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0098CFA3-EAF3-4E58-99F4-C11578C88A5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a:ln/>
        </p:spPr>
        <p:txBody>
          <a:bodyPr/>
          <a:lstStyle>
            <a:lvl1pPr>
              <a:defRPr/>
            </a:lvl1pPr>
          </a:lstStyle>
          <a:p>
            <a:pPr>
              <a:defRPr/>
            </a:pPr>
            <a:fld id="{F20D6E35-DFCB-4F8D-B85A-08B8DA199C5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821B3B8D-B965-45A2-A630-3AB243C2598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BDAD71FC-BF1D-4B43-A1D3-063AC6B3642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D77430C8-B0EE-4319-8B29-ECDF607194D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D7F86648-F19D-4CEE-83C5-5C7E7C71530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bwMode="auto">
          <a:xfrm>
            <a:off x="4114800" y="6172200"/>
            <a:ext cx="914400" cy="365125"/>
          </a:xfrm>
          <a:prstGeom prst="rect">
            <a:avLst/>
          </a:prstGeom>
          <a:noFill/>
          <a:ln>
            <a:noFill/>
          </a:ln>
          <a:extLst/>
        </p:spPr>
        <p:txBody>
          <a:bodyPr vert="horz" wrap="square" lIns="91440" tIns="45720" rIns="91440" bIns="45720" numCol="1" anchor="ctr" anchorCtr="1" compatLnSpc="1">
            <a:prstTxWarp prst="textNoShape">
              <a:avLst/>
            </a:prstTxWarp>
          </a:bodyPr>
          <a:lstStyle>
            <a:lvl1pPr algn="r">
              <a:defRPr sz="1200">
                <a:solidFill>
                  <a:srgbClr val="898989"/>
                </a:solidFill>
                <a:latin typeface="Calibri" pitchFamily="80" charset="0"/>
                <a:ea typeface="ＭＳ Ｐゴシック" pitchFamily="80" charset="-128"/>
              </a:defRPr>
            </a:lvl1pPr>
          </a:lstStyle>
          <a:p>
            <a:pPr>
              <a:defRPr/>
            </a:pPr>
            <a:fld id="{E5262771-22B8-4D04-9EE8-79B988DF637B}" type="slidenum">
              <a:rPr lang="en-US"/>
              <a:pPr>
                <a:defRPr/>
              </a:pPr>
              <a:t>‹#›</a:t>
            </a:fld>
            <a:endParaRPr lang="en-US"/>
          </a:p>
        </p:txBody>
      </p:sp>
      <p:pic>
        <p:nvPicPr>
          <p:cNvPr id="1029" name="Picture 10" descr="apmp_logo_white"/>
          <p:cNvPicPr>
            <a:picLocks noChangeAspect="1" noChangeArrowheads="1"/>
          </p:cNvPicPr>
          <p:nvPr/>
        </p:nvPicPr>
        <p:blipFill>
          <a:blip r:embed="rId14" cstate="print"/>
          <a:srcRect/>
          <a:stretch>
            <a:fillRect/>
          </a:stretch>
        </p:blipFill>
        <p:spPr bwMode="auto">
          <a:xfrm>
            <a:off x="7435850" y="152400"/>
            <a:ext cx="1524000" cy="565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3"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hf hdr="0" ftr="0" dt="0"/>
  <p:txStyles>
    <p:titleStyle>
      <a:lvl1pPr algn="ctr" rtl="0" eaLnBrk="1" fontAlgn="base" hangingPunct="1">
        <a:spcBef>
          <a:spcPct val="0"/>
        </a:spcBef>
        <a:spcAft>
          <a:spcPct val="0"/>
        </a:spcAft>
        <a:defRPr sz="4400" kern="1200">
          <a:solidFill>
            <a:srgbClr val="013396"/>
          </a:solidFill>
          <a:latin typeface="+mj-lt"/>
          <a:ea typeface="MS PGothic" pitchFamily="34" charset="-128"/>
          <a:cs typeface="+mj-cs"/>
        </a:defRPr>
      </a:lvl1pPr>
      <a:lvl2pPr algn="ctr" rtl="0" eaLnBrk="1" fontAlgn="base" hangingPunct="1">
        <a:spcBef>
          <a:spcPct val="0"/>
        </a:spcBef>
        <a:spcAft>
          <a:spcPct val="0"/>
        </a:spcAft>
        <a:defRPr sz="4400">
          <a:solidFill>
            <a:srgbClr val="013396"/>
          </a:solidFill>
          <a:latin typeface="Calibri" pitchFamily="80" charset="0"/>
          <a:ea typeface="MS PGothic" pitchFamily="34" charset="-128"/>
        </a:defRPr>
      </a:lvl2pPr>
      <a:lvl3pPr algn="ctr" rtl="0" eaLnBrk="1" fontAlgn="base" hangingPunct="1">
        <a:spcBef>
          <a:spcPct val="0"/>
        </a:spcBef>
        <a:spcAft>
          <a:spcPct val="0"/>
        </a:spcAft>
        <a:defRPr sz="4400">
          <a:solidFill>
            <a:srgbClr val="013396"/>
          </a:solidFill>
          <a:latin typeface="Calibri" pitchFamily="80" charset="0"/>
          <a:ea typeface="MS PGothic" pitchFamily="34" charset="-128"/>
        </a:defRPr>
      </a:lvl3pPr>
      <a:lvl4pPr algn="ctr" rtl="0" eaLnBrk="1" fontAlgn="base" hangingPunct="1">
        <a:spcBef>
          <a:spcPct val="0"/>
        </a:spcBef>
        <a:spcAft>
          <a:spcPct val="0"/>
        </a:spcAft>
        <a:defRPr sz="4400">
          <a:solidFill>
            <a:srgbClr val="013396"/>
          </a:solidFill>
          <a:latin typeface="Calibri" pitchFamily="80" charset="0"/>
          <a:ea typeface="MS PGothic" pitchFamily="34" charset="-128"/>
        </a:defRPr>
      </a:lvl4pPr>
      <a:lvl5pPr algn="ctr" rtl="0" eaLnBrk="1" fontAlgn="base" hangingPunct="1">
        <a:spcBef>
          <a:spcPct val="0"/>
        </a:spcBef>
        <a:spcAft>
          <a:spcPct val="0"/>
        </a:spcAft>
        <a:defRPr sz="4400">
          <a:solidFill>
            <a:srgbClr val="013396"/>
          </a:solidFill>
          <a:latin typeface="Calibri" pitchFamily="80" charset="0"/>
          <a:ea typeface="MS PGothic" pitchFamily="34" charset="-128"/>
        </a:defRPr>
      </a:lvl5pPr>
      <a:lvl6pPr marL="457200" algn="ctr" rtl="0" eaLnBrk="1" fontAlgn="base" hangingPunct="1">
        <a:spcBef>
          <a:spcPct val="0"/>
        </a:spcBef>
        <a:spcAft>
          <a:spcPct val="0"/>
        </a:spcAft>
        <a:defRPr sz="4400">
          <a:solidFill>
            <a:srgbClr val="013396"/>
          </a:solidFill>
          <a:latin typeface="Calibri" pitchFamily="80" charset="0"/>
          <a:ea typeface="ＭＳ Ｐゴシック" pitchFamily="80" charset="-128"/>
        </a:defRPr>
      </a:lvl6pPr>
      <a:lvl7pPr marL="914400" algn="ctr" rtl="0" eaLnBrk="1" fontAlgn="base" hangingPunct="1">
        <a:spcBef>
          <a:spcPct val="0"/>
        </a:spcBef>
        <a:spcAft>
          <a:spcPct val="0"/>
        </a:spcAft>
        <a:defRPr sz="4400">
          <a:solidFill>
            <a:srgbClr val="013396"/>
          </a:solidFill>
          <a:latin typeface="Calibri" pitchFamily="80" charset="0"/>
          <a:ea typeface="ＭＳ Ｐゴシック" pitchFamily="80" charset="-128"/>
        </a:defRPr>
      </a:lvl7pPr>
      <a:lvl8pPr marL="1371600" algn="ctr" rtl="0" eaLnBrk="1" fontAlgn="base" hangingPunct="1">
        <a:spcBef>
          <a:spcPct val="0"/>
        </a:spcBef>
        <a:spcAft>
          <a:spcPct val="0"/>
        </a:spcAft>
        <a:defRPr sz="4400">
          <a:solidFill>
            <a:srgbClr val="013396"/>
          </a:solidFill>
          <a:latin typeface="Calibri" pitchFamily="80" charset="0"/>
          <a:ea typeface="ＭＳ Ｐゴシック" pitchFamily="80" charset="-128"/>
        </a:defRPr>
      </a:lvl8pPr>
      <a:lvl9pPr marL="1828800" algn="ctr" rtl="0" eaLnBrk="1" fontAlgn="base" hangingPunct="1">
        <a:spcBef>
          <a:spcPct val="0"/>
        </a:spcBef>
        <a:spcAft>
          <a:spcPct val="0"/>
        </a:spcAft>
        <a:defRPr sz="4400">
          <a:solidFill>
            <a:srgbClr val="013396"/>
          </a:solidFill>
          <a:latin typeface="Calibri" pitchFamily="80" charset="0"/>
          <a:ea typeface="ＭＳ Ｐゴシック" pitchFamily="80" charset="-128"/>
        </a:defRPr>
      </a:lvl9pPr>
    </p:titleStyle>
    <p:bodyStyle>
      <a:lvl1pPr marL="342900" indent="-342900" algn="l" rtl="0" eaLnBrk="1" fontAlgn="base" hangingPunct="1">
        <a:spcBef>
          <a:spcPct val="20000"/>
        </a:spcBef>
        <a:spcAft>
          <a:spcPct val="0"/>
        </a:spcAft>
        <a:buSzPct val="65000"/>
        <a:buFont typeface="Wingdings" pitchFamily="2" charset="2"/>
        <a:buChar char="l"/>
        <a:defRPr sz="3200" kern="1200">
          <a:solidFill>
            <a:srgbClr val="013396"/>
          </a:solidFill>
          <a:latin typeface="+mn-lt"/>
          <a:ea typeface="MS PGothic" pitchFamily="34" charset="-128"/>
          <a:cs typeface="+mn-cs"/>
        </a:defRPr>
      </a:lvl1pPr>
      <a:lvl2pPr marL="742950" indent="-285750" algn="l" rtl="0" eaLnBrk="1" fontAlgn="base" hangingPunct="1">
        <a:spcBef>
          <a:spcPct val="20000"/>
        </a:spcBef>
        <a:spcAft>
          <a:spcPct val="0"/>
        </a:spcAft>
        <a:buSzPct val="50000"/>
        <a:buFont typeface="Wingdings" pitchFamily="2" charset="2"/>
        <a:buChar char="l"/>
        <a:defRPr sz="2800" i="1" kern="1200">
          <a:solidFill>
            <a:schemeClr val="accent2"/>
          </a:solidFill>
          <a:latin typeface="+mn-lt"/>
          <a:ea typeface="MS PGothic" pitchFamily="34"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2"/>
          </a:solidFill>
          <a:latin typeface="+mn-lt"/>
          <a:ea typeface="MS PGothic" pitchFamily="34"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2"/>
          </a:solidFill>
          <a:latin typeface="+mn-lt"/>
          <a:ea typeface="MS PGothic" pitchFamily="34"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2"/>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hyperlink" Target="http://rds.yahoo.com/_ylt=A0WTefW6VLZLXkAAe.mjzbkF/SIG=12s9smdd3/EXP=1270326842/**http:/www.zing.gr/wp-content/uploads/2008/12/internet_explorer_logo.jpg" TargetMode="External"/><Relationship Id="rId3" Type="http://schemas.openxmlformats.org/officeDocument/2006/relationships/image" Target="../media/image18.jpeg"/><Relationship Id="rId7" Type="http://schemas.openxmlformats.org/officeDocument/2006/relationships/image" Target="../media/image20.jpeg"/><Relationship Id="rId2" Type="http://schemas.openxmlformats.org/officeDocument/2006/relationships/hyperlink" Target="http://rds.yahoo.com/_ylt=A0WTefg1U7ZLVW8A4s.jzbkF/SIG=1354tgpb4/EXP=1270326453/**http:/www.thegetsmartblog.com/wp-content/uploads/2008/11/facebook-icon-thumb.jpg" TargetMode="External"/><Relationship Id="rId1" Type="http://schemas.openxmlformats.org/officeDocument/2006/relationships/slideLayout" Target="../slideLayouts/slideLayout3.xml"/><Relationship Id="rId6" Type="http://schemas.openxmlformats.org/officeDocument/2006/relationships/hyperlink" Target="http://rds.yahoo.com/_ylt=A0WTefPhU7ZLQWMAbMGjzbkF/SIG=12ihj0e89/EXP=1270326625/**http:/www.simplistechs.com/ms_outlook/images/outlook_logo.png" TargetMode="External"/><Relationship Id="rId5" Type="http://schemas.openxmlformats.org/officeDocument/2006/relationships/image" Target="../media/image19.jpeg"/><Relationship Id="rId10" Type="http://schemas.openxmlformats.org/officeDocument/2006/relationships/image" Target="../media/image22.png"/><Relationship Id="rId4" Type="http://schemas.openxmlformats.org/officeDocument/2006/relationships/hyperlink" Target="http://rds.yahoo.com/_ylt=A0WTefiKU7ZLoHcA38ejzbkF/SIG=12ggubudr/EXP=1270326538/**http:/mrsfucoloro.wikispaces.com/file/view/twitter_icon.jpg" TargetMode="External"/><Relationship Id="rId9" Type="http://schemas.openxmlformats.org/officeDocument/2006/relationships/image" Target="../media/image21.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ctrTitle"/>
          </p:nvPr>
        </p:nvSpPr>
        <p:spPr/>
        <p:txBody>
          <a:bodyPr/>
          <a:lstStyle/>
          <a:p>
            <a:pPr eaLnBrk="1" hangingPunct="1"/>
            <a:r>
              <a:rPr lang="en-US" dirty="0" smtClean="0"/>
              <a:t>The Lego Effect</a:t>
            </a:r>
            <a:endParaRPr lang="en-US" dirty="0"/>
          </a:p>
        </p:txBody>
      </p:sp>
      <p:sp>
        <p:nvSpPr>
          <p:cNvPr id="3075" name="Rectangle 3"/>
          <p:cNvSpPr>
            <a:spLocks noGrp="1"/>
          </p:cNvSpPr>
          <p:nvPr>
            <p:ph type="subTitle" idx="1"/>
          </p:nvPr>
        </p:nvSpPr>
        <p:spPr/>
        <p:txBody>
          <a:bodyPr/>
          <a:lstStyle/>
          <a:p>
            <a:pPr eaLnBrk="1" hangingPunct="1"/>
            <a:r>
              <a:rPr lang="en-US" dirty="0" smtClean="0"/>
              <a:t>Engineering the Technical Solution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a:lstStyle/>
          <a:p>
            <a:pPr eaLnBrk="1" hangingPunct="1"/>
            <a:r>
              <a:rPr lang="en-US" sz="3200" dirty="0" smtClean="0"/>
              <a:t>Develop a preliminary solution during capture</a:t>
            </a:r>
          </a:p>
        </p:txBody>
      </p:sp>
      <p:sp>
        <p:nvSpPr>
          <p:cNvPr id="12291" name="Rectangle 3"/>
          <p:cNvSpPr>
            <a:spLocks noGrp="1"/>
          </p:cNvSpPr>
          <p:nvPr>
            <p:ph type="body" idx="1"/>
          </p:nvPr>
        </p:nvSpPr>
        <p:spPr>
          <a:xfrm>
            <a:off x="457200" y="1219200"/>
            <a:ext cx="8229600" cy="5105400"/>
          </a:xfrm>
        </p:spPr>
        <p:txBody>
          <a:bodyPr/>
          <a:lstStyle/>
          <a:p>
            <a:pPr eaLnBrk="1" hangingPunct="1"/>
            <a:r>
              <a:rPr lang="en-US" sz="2800" dirty="0" smtClean="0"/>
              <a:t>Gather data</a:t>
            </a:r>
          </a:p>
          <a:p>
            <a:pPr lvl="1" eaLnBrk="1" hangingPunct="1"/>
            <a:r>
              <a:rPr lang="en-US" sz="2400" dirty="0" smtClean="0"/>
              <a:t>Competitive analysis</a:t>
            </a:r>
          </a:p>
          <a:p>
            <a:pPr lvl="1" eaLnBrk="1" hangingPunct="1"/>
            <a:r>
              <a:rPr lang="en-US" sz="2400" dirty="0" smtClean="0"/>
              <a:t>Client analysis</a:t>
            </a:r>
          </a:p>
          <a:p>
            <a:pPr eaLnBrk="1" hangingPunct="1"/>
            <a:r>
              <a:rPr lang="en-US" sz="2800" dirty="0" smtClean="0"/>
              <a:t>Analyze the data</a:t>
            </a:r>
          </a:p>
          <a:p>
            <a:pPr eaLnBrk="1" hangingPunct="1"/>
            <a:r>
              <a:rPr lang="en-US" sz="2800" dirty="0" smtClean="0"/>
              <a:t>Preposition the solution</a:t>
            </a:r>
          </a:p>
          <a:p>
            <a:pPr eaLnBrk="1" hangingPunct="1"/>
            <a:endParaRPr lang="en-US" sz="2800" dirty="0" smtClean="0"/>
          </a:p>
        </p:txBody>
      </p:sp>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3200" dirty="0" smtClean="0"/>
              <a:t>Creating the preliminary solution</a:t>
            </a:r>
          </a:p>
        </p:txBody>
      </p:sp>
      <p:sp>
        <p:nvSpPr>
          <p:cNvPr id="13315" name="Content Placeholder 2"/>
          <p:cNvSpPr>
            <a:spLocks noGrp="1"/>
          </p:cNvSpPr>
          <p:nvPr>
            <p:ph idx="1"/>
          </p:nvPr>
        </p:nvSpPr>
        <p:spPr>
          <a:xfrm>
            <a:off x="457200" y="1295400"/>
            <a:ext cx="8458200" cy="4525963"/>
          </a:xfrm>
        </p:spPr>
        <p:txBody>
          <a:bodyPr/>
          <a:lstStyle/>
          <a:p>
            <a:pPr>
              <a:spcBef>
                <a:spcPts val="400"/>
              </a:spcBef>
            </a:pPr>
            <a:r>
              <a:rPr lang="en-US" sz="2800" dirty="0" smtClean="0"/>
              <a:t>Identify the potential requirements</a:t>
            </a:r>
          </a:p>
          <a:p>
            <a:pPr>
              <a:spcBef>
                <a:spcPts val="400"/>
              </a:spcBef>
            </a:pPr>
            <a:r>
              <a:rPr lang="en-US" sz="2800" dirty="0" smtClean="0"/>
              <a:t>Define understanding of the work</a:t>
            </a:r>
          </a:p>
          <a:p>
            <a:pPr lvl="1">
              <a:spcBef>
                <a:spcPts val="400"/>
              </a:spcBef>
            </a:pPr>
            <a:r>
              <a:rPr lang="en-US" sz="2400" dirty="0" smtClean="0"/>
              <a:t>What are the client issues and hot buttons?</a:t>
            </a:r>
          </a:p>
          <a:p>
            <a:pPr>
              <a:spcBef>
                <a:spcPts val="400"/>
              </a:spcBef>
            </a:pPr>
            <a:r>
              <a:rPr lang="en-US" sz="2800" dirty="0" smtClean="0"/>
              <a:t>Develop the approach</a:t>
            </a:r>
          </a:p>
          <a:p>
            <a:pPr lvl="1">
              <a:spcBef>
                <a:spcPts val="400"/>
              </a:spcBef>
            </a:pPr>
            <a:r>
              <a:rPr lang="en-US" sz="2400" dirty="0" smtClean="0"/>
              <a:t>How we will do the work? Are there alternatives to consider?</a:t>
            </a:r>
          </a:p>
          <a:p>
            <a:pPr lvl="1">
              <a:spcBef>
                <a:spcPts val="400"/>
              </a:spcBef>
            </a:pPr>
            <a:r>
              <a:rPr lang="en-US" sz="2400" dirty="0" smtClean="0"/>
              <a:t>How will we measure progress/success?</a:t>
            </a:r>
          </a:p>
          <a:p>
            <a:pPr>
              <a:spcBef>
                <a:spcPts val="400"/>
              </a:spcBef>
            </a:pPr>
            <a:r>
              <a:rPr lang="en-US" sz="2800" dirty="0" smtClean="0"/>
              <a:t>Define the deliverables/outputs of the work</a:t>
            </a:r>
          </a:p>
          <a:p>
            <a:pPr lvl="1">
              <a:spcBef>
                <a:spcPts val="400"/>
              </a:spcBef>
            </a:pPr>
            <a:r>
              <a:rPr lang="en-US" sz="2400" dirty="0" smtClean="0"/>
              <a:t>What tools, methods, processes will we use?</a:t>
            </a:r>
          </a:p>
          <a:p>
            <a:pPr marL="342900" lvl="1" indent="-342900">
              <a:spcBef>
                <a:spcPts val="400"/>
              </a:spcBef>
              <a:buSzPct val="65000"/>
            </a:pPr>
            <a:r>
              <a:rPr lang="en-US" dirty="0" smtClean="0">
                <a:solidFill>
                  <a:srgbClr val="013396"/>
                </a:solidFill>
              </a:rPr>
              <a:t>Describe the work breakdown structure</a:t>
            </a:r>
          </a:p>
          <a:p>
            <a:pPr marL="742950" lvl="2" indent="-342900">
              <a:spcBef>
                <a:spcPts val="400"/>
              </a:spcBef>
              <a:buSzPct val="65000"/>
            </a:pPr>
            <a:r>
              <a:rPr lang="en-US" i="1" dirty="0" smtClean="0">
                <a:solidFill>
                  <a:schemeClr val="accent2"/>
                </a:solidFill>
              </a:rPr>
              <a:t>Who will do the work?</a:t>
            </a:r>
          </a:p>
          <a:p>
            <a:endParaRPr lang="en-US" sz="2800" dirty="0" smtClean="0"/>
          </a:p>
        </p:txBody>
      </p:sp>
      <p:sp>
        <p:nvSpPr>
          <p:cNvPr id="4" name="Slide Number Placeholder 3"/>
          <p:cNvSpPr>
            <a:spLocks noGrp="1"/>
          </p:cNvSpPr>
          <p:nvPr>
            <p:ph type="sldNum" sz="quarter" idx="10"/>
          </p:nvPr>
        </p:nvSpPr>
        <p:spPr/>
        <p:txBody>
          <a:bodyPr/>
          <a:lstStyle/>
          <a:p>
            <a:pPr>
              <a:defRPr/>
            </a:pPr>
            <a:fld id="{95F3D4EF-7305-4072-8CF5-DA10E09B2211}"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533400"/>
            <a:ext cx="8229600" cy="1143000"/>
          </a:xfrm>
        </p:spPr>
        <p:txBody>
          <a:bodyPr/>
          <a:lstStyle/>
          <a:p>
            <a:r>
              <a:rPr lang="en-US" sz="3200" smtClean="0"/>
              <a:t>Refine the solution–Use a checklist</a:t>
            </a:r>
            <a:br>
              <a:rPr lang="en-US" sz="3200" smtClean="0"/>
            </a:br>
            <a:endParaRPr lang="en-US" sz="3200" smtClean="0"/>
          </a:p>
        </p:txBody>
      </p:sp>
      <p:sp>
        <p:nvSpPr>
          <p:cNvPr id="4" name="Content Placeholder 3"/>
          <p:cNvSpPr>
            <a:spLocks noGrp="1"/>
          </p:cNvSpPr>
          <p:nvPr>
            <p:ph idx="1"/>
          </p:nvPr>
        </p:nvSpPr>
        <p:spPr>
          <a:xfrm>
            <a:off x="381000" y="1341438"/>
            <a:ext cx="8229600" cy="4525962"/>
          </a:xfrm>
        </p:spPr>
        <p:txBody>
          <a:bodyPr>
            <a:normAutofit/>
          </a:bodyPr>
          <a:lstStyle/>
          <a:p>
            <a:pPr eaLnBrk="1" hangingPunct="1">
              <a:defRPr/>
            </a:pPr>
            <a:r>
              <a:rPr lang="en-US" sz="2800" dirty="0" smtClean="0">
                <a:ea typeface="ＭＳ Ｐゴシック" pitchFamily="34" charset="-128"/>
              </a:rPr>
              <a:t>Specific processes, procedures, techniques, tools</a:t>
            </a:r>
          </a:p>
          <a:p>
            <a:pPr eaLnBrk="1" hangingPunct="1">
              <a:defRPr/>
            </a:pPr>
            <a:r>
              <a:rPr lang="en-US" sz="2800" dirty="0" smtClean="0">
                <a:ea typeface="ＭＳ Ｐゴシック" pitchFamily="34" charset="-128"/>
              </a:rPr>
              <a:t>Inputs/outputs/deliverables</a:t>
            </a:r>
          </a:p>
          <a:p>
            <a:pPr eaLnBrk="1" hangingPunct="1">
              <a:defRPr/>
            </a:pPr>
            <a:r>
              <a:rPr lang="en-US" sz="2800" dirty="0" smtClean="0">
                <a:ea typeface="ＭＳ Ｐゴシック" pitchFamily="34" charset="-128"/>
              </a:rPr>
              <a:t>Quality assurance/control procedures	</a:t>
            </a:r>
          </a:p>
          <a:p>
            <a:pPr eaLnBrk="1" hangingPunct="1">
              <a:defRPr/>
            </a:pPr>
            <a:r>
              <a:rPr lang="en-US" sz="2800" dirty="0" smtClean="0">
                <a:ea typeface="ＭＳ Ｐゴシック" pitchFamily="34" charset="-128"/>
              </a:rPr>
              <a:t>Risks and risk mitigation	</a:t>
            </a:r>
          </a:p>
          <a:p>
            <a:pPr eaLnBrk="1" hangingPunct="1">
              <a:defRPr/>
            </a:pPr>
            <a:r>
              <a:rPr lang="en-US" sz="2800" dirty="0" smtClean="0">
                <a:ea typeface="ＭＳ Ｐゴシック" pitchFamily="34" charset="-128"/>
              </a:rPr>
              <a:t>Resources required	</a:t>
            </a:r>
          </a:p>
          <a:p>
            <a:pPr>
              <a:defRPr/>
            </a:pPr>
            <a:r>
              <a:rPr lang="en-US" sz="2800" dirty="0" smtClean="0"/>
              <a:t>Schedule and dependencies</a:t>
            </a:r>
          </a:p>
          <a:p>
            <a:pPr>
              <a:defRPr/>
            </a:pPr>
            <a:r>
              <a:rPr lang="en-US" sz="2800" dirty="0" smtClean="0"/>
              <a:t>Price to Win</a:t>
            </a:r>
            <a:endParaRPr lang="en-US" sz="2800" dirty="0"/>
          </a:p>
        </p:txBody>
      </p:sp>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3200" smtClean="0"/>
              <a:t>Finalize and write the technical solution</a:t>
            </a:r>
          </a:p>
        </p:txBody>
      </p:sp>
      <p:sp>
        <p:nvSpPr>
          <p:cNvPr id="15363" name="Content Placeholder 2"/>
          <p:cNvSpPr>
            <a:spLocks noGrp="1"/>
          </p:cNvSpPr>
          <p:nvPr>
            <p:ph idx="1"/>
          </p:nvPr>
        </p:nvSpPr>
        <p:spPr/>
        <p:txBody>
          <a:bodyPr/>
          <a:lstStyle/>
          <a:p>
            <a:r>
              <a:rPr lang="en-US" dirty="0" smtClean="0"/>
              <a:t>Once the RFP drops</a:t>
            </a:r>
          </a:p>
          <a:p>
            <a:pPr lvl="1"/>
            <a:r>
              <a:rPr lang="en-US" sz="2400" dirty="0" smtClean="0"/>
              <a:t>Analyze the requirements</a:t>
            </a:r>
          </a:p>
          <a:p>
            <a:pPr lvl="1"/>
            <a:r>
              <a:rPr lang="en-US" sz="2400" dirty="0" smtClean="0"/>
              <a:t>Adjust the solution to address all requirements</a:t>
            </a:r>
          </a:p>
          <a:p>
            <a:pPr lvl="1"/>
            <a:r>
              <a:rPr lang="en-US" sz="2400" dirty="0" smtClean="0"/>
              <a:t>Gather the writers to begin the final assault</a:t>
            </a:r>
          </a:p>
        </p:txBody>
      </p:sp>
      <p:sp>
        <p:nvSpPr>
          <p:cNvPr id="4" name="Slide Number Placeholder 3"/>
          <p:cNvSpPr>
            <a:spLocks noGrp="1"/>
          </p:cNvSpPr>
          <p:nvPr>
            <p:ph type="sldNum" sz="quarter" idx="10"/>
          </p:nvPr>
        </p:nvSpPr>
        <p:spPr/>
        <p:txBody>
          <a:bodyPr/>
          <a:lstStyle/>
          <a:p>
            <a:pPr>
              <a:defRPr/>
            </a:pPr>
            <a:fld id="{95F3D4EF-7305-4072-8CF5-DA10E09B2211}"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200" dirty="0" smtClean="0"/>
              <a:t>Focus the troops (writers)</a:t>
            </a:r>
          </a:p>
        </p:txBody>
      </p:sp>
      <p:sp>
        <p:nvSpPr>
          <p:cNvPr id="16387" name="Content Placeholder 2"/>
          <p:cNvSpPr>
            <a:spLocks noGrp="1"/>
          </p:cNvSpPr>
          <p:nvPr>
            <p:ph idx="1"/>
          </p:nvPr>
        </p:nvSpPr>
        <p:spPr/>
        <p:txBody>
          <a:bodyPr/>
          <a:lstStyle/>
          <a:p>
            <a:endParaRPr lang="en-US" smtClean="0"/>
          </a:p>
          <a:p>
            <a:endParaRPr lang="en-US" sz="2800" smtClean="0"/>
          </a:p>
          <a:p>
            <a:endParaRPr lang="en-US" smtClean="0"/>
          </a:p>
        </p:txBody>
      </p:sp>
      <p:sp>
        <p:nvSpPr>
          <p:cNvPr id="5" name="Content Placeholder 2"/>
          <p:cNvSpPr txBox="1">
            <a:spLocks/>
          </p:cNvSpPr>
          <p:nvPr/>
        </p:nvSpPr>
        <p:spPr bwMode="auto">
          <a:xfrm>
            <a:off x="609600" y="1600200"/>
            <a:ext cx="8229600" cy="4525963"/>
          </a:xfrm>
          <a:prstGeom prst="rect">
            <a:avLst/>
          </a:prstGeom>
          <a:noFill/>
          <a:ln w="9525">
            <a:noFill/>
            <a:miter lim="800000"/>
            <a:headEnd/>
            <a:tailEnd/>
          </a:ln>
        </p:spPr>
        <p:txBody>
          <a:bodyPr/>
          <a:lstStyle/>
          <a:p>
            <a:pPr marL="342900" indent="-342900" eaLnBrk="0" hangingPunct="0">
              <a:spcBef>
                <a:spcPct val="20000"/>
              </a:spcBef>
              <a:buSzPct val="65000"/>
              <a:buFont typeface="Wingdings" pitchFamily="2" charset="2"/>
              <a:buChar char="l"/>
              <a:defRPr/>
            </a:pPr>
            <a:r>
              <a:rPr lang="en-US" sz="2800" dirty="0">
                <a:solidFill>
                  <a:srgbClr val="013396"/>
                </a:solidFill>
                <a:latin typeface="+mn-lt"/>
                <a:ea typeface="ＭＳ Ｐゴシック" pitchFamily="34" charset="-128"/>
              </a:rPr>
              <a:t>Four key topics</a:t>
            </a:r>
          </a:p>
          <a:p>
            <a:pPr marL="742950" lvl="1" indent="-285750" eaLnBrk="0" hangingPunct="0">
              <a:spcBef>
                <a:spcPct val="20000"/>
              </a:spcBef>
              <a:buSzPct val="50000"/>
              <a:buFont typeface="Wingdings" pitchFamily="2" charset="2"/>
              <a:buChar char="l"/>
              <a:defRPr/>
            </a:pPr>
            <a:r>
              <a:rPr lang="en-US" sz="2400" i="1" dirty="0">
                <a:solidFill>
                  <a:schemeClr val="accent2"/>
                </a:solidFill>
                <a:latin typeface="+mn-lt"/>
              </a:rPr>
              <a:t>What do we know about the work?</a:t>
            </a:r>
          </a:p>
          <a:p>
            <a:pPr marL="742950" lvl="1" indent="-285750" eaLnBrk="0" hangingPunct="0">
              <a:spcBef>
                <a:spcPct val="20000"/>
              </a:spcBef>
              <a:buSzPct val="50000"/>
              <a:buFont typeface="Wingdings" pitchFamily="2" charset="2"/>
              <a:buChar char="l"/>
              <a:defRPr/>
            </a:pPr>
            <a:r>
              <a:rPr lang="en-US" sz="2400" i="1" dirty="0">
                <a:solidFill>
                  <a:schemeClr val="accent2"/>
                </a:solidFill>
                <a:latin typeface="+mn-lt"/>
              </a:rPr>
              <a:t>How are we going to do this work?</a:t>
            </a:r>
          </a:p>
          <a:p>
            <a:pPr marL="742950" lvl="1" indent="-285750" eaLnBrk="0" hangingPunct="0">
              <a:spcBef>
                <a:spcPct val="20000"/>
              </a:spcBef>
              <a:buSzPct val="50000"/>
              <a:buFont typeface="Wingdings" pitchFamily="2" charset="2"/>
              <a:buChar char="l"/>
              <a:defRPr/>
            </a:pPr>
            <a:r>
              <a:rPr lang="en-US" sz="2400" i="1" dirty="0" smtClean="0">
                <a:solidFill>
                  <a:schemeClr val="accent2"/>
                </a:solidFill>
                <a:latin typeface="+mn-lt"/>
              </a:rPr>
              <a:t>So what?</a:t>
            </a:r>
            <a:endParaRPr lang="en-US" sz="2400" i="1" dirty="0">
              <a:solidFill>
                <a:schemeClr val="accent2"/>
              </a:solidFill>
              <a:latin typeface="+mn-lt"/>
            </a:endParaRPr>
          </a:p>
          <a:p>
            <a:pPr marL="742950" lvl="1" indent="-285750" eaLnBrk="0" hangingPunct="0">
              <a:spcBef>
                <a:spcPct val="20000"/>
              </a:spcBef>
              <a:buSzPct val="50000"/>
              <a:buFont typeface="Wingdings" pitchFamily="2" charset="2"/>
              <a:buChar char="l"/>
              <a:defRPr/>
            </a:pPr>
            <a:r>
              <a:rPr lang="en-US" sz="2400" i="1" dirty="0">
                <a:solidFill>
                  <a:schemeClr val="accent2"/>
                </a:solidFill>
                <a:latin typeface="+mn-lt"/>
              </a:rPr>
              <a:t>Prove it – evidence based</a:t>
            </a:r>
          </a:p>
          <a:p>
            <a:pPr marL="342900" indent="-342900" eaLnBrk="0" hangingPunct="0">
              <a:spcBef>
                <a:spcPct val="20000"/>
              </a:spcBef>
              <a:buSzPct val="65000"/>
              <a:buFont typeface="Wingdings" pitchFamily="2" charset="2"/>
              <a:buChar char="l"/>
              <a:defRPr/>
            </a:pPr>
            <a:r>
              <a:rPr lang="en-US" sz="2800" dirty="0">
                <a:solidFill>
                  <a:srgbClr val="013396"/>
                </a:solidFill>
                <a:latin typeface="+mn-lt"/>
                <a:ea typeface="ＭＳ Ｐゴシック" pitchFamily="34" charset="-128"/>
              </a:rPr>
              <a:t>If we write in this style</a:t>
            </a:r>
          </a:p>
          <a:p>
            <a:pPr marL="742950" lvl="1" indent="-285750" eaLnBrk="0" hangingPunct="0">
              <a:spcBef>
                <a:spcPct val="20000"/>
              </a:spcBef>
              <a:buSzPct val="50000"/>
              <a:buFont typeface="Wingdings" pitchFamily="2" charset="2"/>
              <a:buChar char="l"/>
              <a:defRPr/>
            </a:pPr>
            <a:r>
              <a:rPr lang="en-US" sz="2400" i="1" dirty="0">
                <a:solidFill>
                  <a:schemeClr val="accent2"/>
                </a:solidFill>
                <a:latin typeface="+mn-lt"/>
              </a:rPr>
              <a:t>We build a clear story</a:t>
            </a:r>
          </a:p>
          <a:p>
            <a:pPr marL="742950" lvl="1" indent="-285750" eaLnBrk="0" hangingPunct="0">
              <a:spcBef>
                <a:spcPct val="20000"/>
              </a:spcBef>
              <a:buSzPct val="50000"/>
              <a:buFont typeface="Wingdings" pitchFamily="2" charset="2"/>
              <a:buChar char="l"/>
              <a:defRPr/>
            </a:pPr>
            <a:r>
              <a:rPr lang="en-US" sz="2400" i="1" dirty="0">
                <a:solidFill>
                  <a:schemeClr val="accent2"/>
                </a:solidFill>
                <a:latin typeface="+mn-lt"/>
              </a:rPr>
              <a:t>We “train” the evaluator to look for key points</a:t>
            </a:r>
          </a:p>
        </p:txBody>
      </p:sp>
      <p:pic>
        <p:nvPicPr>
          <p:cNvPr id="16389" name="Picture 2" descr="http://t1.gstatic.com/images?q=tbn:ANd9GcSqUbFHdcjCnAY-LITDCoz6-ukfzRduFjgwYl9tx6VMWFmObO2p"/>
          <p:cNvPicPr>
            <a:picLocks noChangeAspect="1" noChangeArrowheads="1"/>
          </p:cNvPicPr>
          <p:nvPr/>
        </p:nvPicPr>
        <p:blipFill>
          <a:blip r:embed="rId3" cstate="print"/>
          <a:srcRect/>
          <a:stretch>
            <a:fillRect/>
          </a:stretch>
        </p:blipFill>
        <p:spPr bwMode="auto">
          <a:xfrm>
            <a:off x="6040437" y="2590800"/>
            <a:ext cx="2951163" cy="1981200"/>
          </a:xfrm>
          <a:prstGeom prst="rect">
            <a:avLst/>
          </a:prstGeom>
          <a:noFill/>
          <a:ln w="9525">
            <a:noFill/>
            <a:miter lim="800000"/>
            <a:headEnd/>
            <a:tailEnd/>
          </a:ln>
        </p:spPr>
      </p:pic>
      <p:sp>
        <p:nvSpPr>
          <p:cNvPr id="6" name="Slide Number Placeholder 5"/>
          <p:cNvSpPr>
            <a:spLocks noGrp="1"/>
          </p:cNvSpPr>
          <p:nvPr>
            <p:ph type="sldNum" sz="quarter" idx="10"/>
          </p:nvPr>
        </p:nvSpPr>
        <p:spPr/>
        <p:txBody>
          <a:bodyPr/>
          <a:lstStyle/>
          <a:p>
            <a:pPr>
              <a:defRPr/>
            </a:pPr>
            <a:fld id="{95F3D4EF-7305-4072-8CF5-DA10E09B2211}"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3200" smtClean="0"/>
              <a:t>What is our understanding?</a:t>
            </a:r>
          </a:p>
        </p:txBody>
      </p:sp>
      <p:sp>
        <p:nvSpPr>
          <p:cNvPr id="3" name="Content Placeholder 2"/>
          <p:cNvSpPr>
            <a:spLocks noGrp="1"/>
          </p:cNvSpPr>
          <p:nvPr>
            <p:ph idx="1"/>
          </p:nvPr>
        </p:nvSpPr>
        <p:spPr/>
        <p:txBody>
          <a:bodyPr/>
          <a:lstStyle/>
          <a:p>
            <a:pPr>
              <a:defRPr/>
            </a:pPr>
            <a:r>
              <a:rPr lang="en-US" sz="2800" dirty="0" smtClean="0"/>
              <a:t>What do we know about this work?</a:t>
            </a:r>
          </a:p>
          <a:p>
            <a:pPr lvl="1">
              <a:defRPr/>
            </a:pPr>
            <a:r>
              <a:rPr lang="en-US" sz="2400" dirty="0" smtClean="0"/>
              <a:t>What is driving the client </a:t>
            </a:r>
          </a:p>
          <a:p>
            <a:pPr lvl="1">
              <a:defRPr/>
            </a:pPr>
            <a:r>
              <a:rPr lang="en-US" sz="2400" dirty="0" smtClean="0"/>
              <a:t>What are the challenges</a:t>
            </a:r>
          </a:p>
          <a:p>
            <a:pPr lvl="1">
              <a:defRPr/>
            </a:pPr>
            <a:r>
              <a:rPr lang="en-US" sz="2400" dirty="0" smtClean="0"/>
              <a:t>What is our understanding of the value of the task?</a:t>
            </a:r>
          </a:p>
          <a:p>
            <a:pPr lvl="2">
              <a:buFont typeface="Arial" pitchFamily="34" charset="0"/>
              <a:buChar char="•"/>
              <a:defRPr/>
            </a:pPr>
            <a:endParaRPr lang="en-US" dirty="0" smtClean="0"/>
          </a:p>
          <a:p>
            <a:pPr lvl="1">
              <a:buFont typeface="Wingdings" pitchFamily="2" charset="2"/>
              <a:buNone/>
              <a:defRPr/>
            </a:pPr>
            <a:endParaRPr lang="en-US" dirty="0" smtClean="0"/>
          </a:p>
          <a:p>
            <a:pPr>
              <a:defRPr/>
            </a:pPr>
            <a:endParaRPr lang="en-US" dirty="0" smtClean="0"/>
          </a:p>
          <a:p>
            <a:pPr marL="0" indent="0">
              <a:buFont typeface="Wingdings" pitchFamily="2" charset="2"/>
              <a:buNone/>
              <a:defRPr/>
            </a:pPr>
            <a:endParaRPr lang="en-US" dirty="0"/>
          </a:p>
        </p:txBody>
      </p:sp>
      <p:pic>
        <p:nvPicPr>
          <p:cNvPr id="17412" name="Picture 2" descr="http://t1.gstatic.com/images?q=tbn:ANd9GcSOWyHU46joZdoSHh5hMkemkGN_OxQ_xaDPjZB0IP_0LFRgLiHq"/>
          <p:cNvPicPr>
            <a:picLocks noChangeAspect="1" noChangeArrowheads="1"/>
          </p:cNvPicPr>
          <p:nvPr/>
        </p:nvPicPr>
        <p:blipFill>
          <a:blip r:embed="rId3" cstate="print"/>
          <a:srcRect/>
          <a:stretch>
            <a:fillRect/>
          </a:stretch>
        </p:blipFill>
        <p:spPr bwMode="auto">
          <a:xfrm>
            <a:off x="5888038" y="3733800"/>
            <a:ext cx="2514600" cy="2200275"/>
          </a:xfrm>
          <a:prstGeom prst="rect">
            <a:avLst/>
          </a:prstGeom>
          <a:noFill/>
          <a:ln w="9525">
            <a:solidFill>
              <a:schemeClr val="bg1"/>
            </a:solidFill>
            <a:miter lim="800000"/>
            <a:headEnd/>
            <a:tailEnd/>
          </a:ln>
        </p:spPr>
      </p:pic>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3200" smtClean="0"/>
              <a:t>How are we going to do it?</a:t>
            </a:r>
          </a:p>
        </p:txBody>
      </p:sp>
      <p:sp>
        <p:nvSpPr>
          <p:cNvPr id="18435" name="Content Placeholder 2"/>
          <p:cNvSpPr>
            <a:spLocks noGrp="1"/>
          </p:cNvSpPr>
          <p:nvPr>
            <p:ph idx="1"/>
          </p:nvPr>
        </p:nvSpPr>
        <p:spPr/>
        <p:txBody>
          <a:bodyPr/>
          <a:lstStyle/>
          <a:p>
            <a:r>
              <a:rPr lang="en-US" sz="2800" dirty="0" smtClean="0"/>
              <a:t>Solution should be “feature rich”</a:t>
            </a:r>
          </a:p>
          <a:p>
            <a:r>
              <a:rPr lang="en-US" sz="2800" dirty="0" smtClean="0"/>
              <a:t>Specific processes, procedures, tools</a:t>
            </a:r>
          </a:p>
          <a:p>
            <a:pPr lvl="1"/>
            <a:r>
              <a:rPr lang="en-US" sz="2400" dirty="0" smtClean="0"/>
              <a:t>Resources required</a:t>
            </a:r>
          </a:p>
          <a:p>
            <a:pPr lvl="1"/>
            <a:r>
              <a:rPr lang="en-US" sz="2400" dirty="0" smtClean="0"/>
              <a:t>Schedule</a:t>
            </a:r>
          </a:p>
          <a:p>
            <a:pPr lvl="1"/>
            <a:r>
              <a:rPr lang="en-US" sz="2400" dirty="0" smtClean="0"/>
              <a:t>Dependencies</a:t>
            </a:r>
          </a:p>
          <a:p>
            <a:pPr lvl="1"/>
            <a:r>
              <a:rPr lang="en-US" sz="2400" dirty="0" smtClean="0"/>
              <a:t>Critical path</a:t>
            </a:r>
          </a:p>
        </p:txBody>
      </p:sp>
      <p:pic>
        <p:nvPicPr>
          <p:cNvPr id="18436" name="Picture 2" descr="http://t0.gstatic.com/images?q=tbn:ANd9GcSU0Wk8UcqQiglGjiyVaeUHKYqkaps4YbS_9J2cdt4a5Pg58DvzIQ"/>
          <p:cNvPicPr>
            <a:picLocks noChangeAspect="1" noChangeArrowheads="1"/>
          </p:cNvPicPr>
          <p:nvPr/>
        </p:nvPicPr>
        <p:blipFill>
          <a:blip r:embed="rId3" cstate="print"/>
          <a:srcRect/>
          <a:stretch>
            <a:fillRect/>
          </a:stretch>
        </p:blipFill>
        <p:spPr bwMode="auto">
          <a:xfrm>
            <a:off x="5562600" y="2971800"/>
            <a:ext cx="2784475" cy="22098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200" smtClean="0"/>
              <a:t>How are we going to do it? (2)</a:t>
            </a:r>
          </a:p>
        </p:txBody>
      </p:sp>
      <p:sp>
        <p:nvSpPr>
          <p:cNvPr id="19459" name="Content Placeholder 2"/>
          <p:cNvSpPr>
            <a:spLocks noGrp="1"/>
          </p:cNvSpPr>
          <p:nvPr>
            <p:ph idx="1"/>
          </p:nvPr>
        </p:nvSpPr>
        <p:spPr/>
        <p:txBody>
          <a:bodyPr/>
          <a:lstStyle/>
          <a:p>
            <a:r>
              <a:rPr lang="en-US" sz="2800" dirty="0" smtClean="0"/>
              <a:t>Tell me the steps</a:t>
            </a:r>
          </a:p>
          <a:p>
            <a:pPr lvl="1"/>
            <a:r>
              <a:rPr lang="en-US" sz="2400" dirty="0" smtClean="0"/>
              <a:t>Inputs, outputs, deliverables</a:t>
            </a:r>
          </a:p>
          <a:p>
            <a:pPr lvl="1"/>
            <a:r>
              <a:rPr lang="en-US" sz="2400" dirty="0" smtClean="0"/>
              <a:t>Risks and Risk mitigation</a:t>
            </a:r>
          </a:p>
          <a:p>
            <a:pPr lvl="1"/>
            <a:r>
              <a:rPr lang="en-US" sz="2400" dirty="0" smtClean="0"/>
              <a:t>Exit and success criteria</a:t>
            </a:r>
          </a:p>
          <a:p>
            <a:pPr lvl="1"/>
            <a:r>
              <a:rPr lang="en-US" sz="2400" dirty="0" smtClean="0"/>
              <a:t>Format for result</a:t>
            </a:r>
          </a:p>
          <a:p>
            <a:r>
              <a:rPr lang="en-US" sz="2800" dirty="0" smtClean="0"/>
              <a:t>What is the quality process?</a:t>
            </a:r>
          </a:p>
          <a:p>
            <a:r>
              <a:rPr lang="en-US" sz="2800" dirty="0" smtClean="0"/>
              <a:t>What are the risks?</a:t>
            </a:r>
          </a:p>
        </p:txBody>
      </p:sp>
      <p:pic>
        <p:nvPicPr>
          <p:cNvPr id="19460" name="Picture 2" descr="http://t0.gstatic.com/images?q=tbn:ANd9GcSU0Wk8UcqQiglGjiyVaeUHKYqkaps4YbS_9J2cdt4a5Pg58DvzIQ"/>
          <p:cNvPicPr>
            <a:picLocks noChangeAspect="1" noChangeArrowheads="1"/>
          </p:cNvPicPr>
          <p:nvPr/>
        </p:nvPicPr>
        <p:blipFill>
          <a:blip r:embed="rId3" cstate="print"/>
          <a:srcRect/>
          <a:stretch>
            <a:fillRect/>
          </a:stretch>
        </p:blipFill>
        <p:spPr bwMode="auto">
          <a:xfrm>
            <a:off x="5826125" y="2819400"/>
            <a:ext cx="2784475" cy="22098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3200" smtClean="0"/>
              <a:t>So what?</a:t>
            </a:r>
          </a:p>
        </p:txBody>
      </p:sp>
      <p:sp>
        <p:nvSpPr>
          <p:cNvPr id="20483" name="Content Placeholder 2"/>
          <p:cNvSpPr>
            <a:spLocks noGrp="1"/>
          </p:cNvSpPr>
          <p:nvPr>
            <p:ph idx="1"/>
          </p:nvPr>
        </p:nvSpPr>
        <p:spPr>
          <a:xfrm>
            <a:off x="457200" y="1600200"/>
            <a:ext cx="8229600" cy="3886200"/>
          </a:xfrm>
        </p:spPr>
        <p:txBody>
          <a:bodyPr/>
          <a:lstStyle/>
          <a:p>
            <a:r>
              <a:rPr lang="en-US" sz="2800" dirty="0" smtClean="0"/>
              <a:t>What is in this for the client?</a:t>
            </a:r>
          </a:p>
          <a:p>
            <a:pPr lvl="1"/>
            <a:r>
              <a:rPr lang="en-US" sz="2400" dirty="0" smtClean="0"/>
              <a:t>Specific features and benefits</a:t>
            </a:r>
          </a:p>
          <a:p>
            <a:pPr lvl="1"/>
            <a:r>
              <a:rPr lang="en-US" sz="2400" dirty="0" smtClean="0"/>
              <a:t>Client goals achieved</a:t>
            </a:r>
          </a:p>
          <a:p>
            <a:pPr lvl="1"/>
            <a:endParaRPr lang="en-US" dirty="0" smtClean="0"/>
          </a:p>
        </p:txBody>
      </p:sp>
      <p:pic>
        <p:nvPicPr>
          <p:cNvPr id="20484" name="Picture 1"/>
          <p:cNvPicPr>
            <a:picLocks noChangeAspect="1" noChangeArrowheads="1"/>
          </p:cNvPicPr>
          <p:nvPr/>
        </p:nvPicPr>
        <p:blipFill>
          <a:blip r:embed="rId3" cstate="print"/>
          <a:srcRect/>
          <a:stretch>
            <a:fillRect/>
          </a:stretch>
        </p:blipFill>
        <p:spPr bwMode="auto">
          <a:xfrm>
            <a:off x="4953000" y="2971800"/>
            <a:ext cx="3114675" cy="2138363"/>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3200" smtClean="0"/>
              <a:t>Prove it</a:t>
            </a:r>
          </a:p>
        </p:txBody>
      </p:sp>
      <p:sp>
        <p:nvSpPr>
          <p:cNvPr id="21507" name="Content Placeholder 2"/>
          <p:cNvSpPr>
            <a:spLocks noGrp="1"/>
          </p:cNvSpPr>
          <p:nvPr>
            <p:ph idx="1"/>
          </p:nvPr>
        </p:nvSpPr>
        <p:spPr/>
        <p:txBody>
          <a:bodyPr/>
          <a:lstStyle/>
          <a:p>
            <a:r>
              <a:rPr lang="en-US" sz="2800" dirty="0" smtClean="0"/>
              <a:t>Provide evidence of this approach working</a:t>
            </a:r>
          </a:p>
          <a:p>
            <a:pPr lvl="1"/>
            <a:r>
              <a:rPr lang="en-US" sz="2400" dirty="0" smtClean="0"/>
              <a:t>Past performance </a:t>
            </a:r>
          </a:p>
          <a:p>
            <a:pPr lvl="1"/>
            <a:r>
              <a:rPr lang="en-US" sz="2400" dirty="0" smtClean="0"/>
              <a:t>Case study</a:t>
            </a:r>
          </a:p>
          <a:p>
            <a:pPr lvl="1"/>
            <a:r>
              <a:rPr lang="en-US" sz="2400" dirty="0" smtClean="0"/>
              <a:t>Metrics</a:t>
            </a:r>
          </a:p>
          <a:p>
            <a:pPr lvl="1"/>
            <a:r>
              <a:rPr lang="en-US" sz="2400" dirty="0" smtClean="0"/>
              <a:t>Awards</a:t>
            </a:r>
            <a:endParaRPr lang="en-US" dirty="0" smtClean="0"/>
          </a:p>
          <a:p>
            <a:pPr lvl="1">
              <a:buFont typeface="Wingdings" pitchFamily="2" charset="2"/>
              <a:buNone/>
            </a:pPr>
            <a:endParaRPr lang="en-US" dirty="0" smtClean="0"/>
          </a:p>
        </p:txBody>
      </p:sp>
      <p:pic>
        <p:nvPicPr>
          <p:cNvPr id="21508" name="Picture 2" descr="http://t3.gstatic.com/images?q=tbn:ANd9GcRDZ9tt7cXErE1r0Ll_pOBwhPWAe8oF0U2EaNgOLYZgZr3S2tpk5Q"/>
          <p:cNvPicPr>
            <a:picLocks noChangeAspect="1" noChangeArrowheads="1"/>
          </p:cNvPicPr>
          <p:nvPr/>
        </p:nvPicPr>
        <p:blipFill>
          <a:blip r:embed="rId3" cstate="print"/>
          <a:srcRect/>
          <a:stretch>
            <a:fillRect/>
          </a:stretch>
        </p:blipFill>
        <p:spPr bwMode="auto">
          <a:xfrm>
            <a:off x="5562600" y="2590800"/>
            <a:ext cx="2667000" cy="26670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en-US" sz="3600" dirty="0" smtClean="0"/>
              <a:t>Agenda</a:t>
            </a:r>
          </a:p>
        </p:txBody>
      </p:sp>
      <p:sp>
        <p:nvSpPr>
          <p:cNvPr id="4099" name="Content Placeholder 6"/>
          <p:cNvSpPr>
            <a:spLocks noGrp="1"/>
          </p:cNvSpPr>
          <p:nvPr>
            <p:ph idx="1"/>
          </p:nvPr>
        </p:nvSpPr>
        <p:spPr/>
        <p:txBody>
          <a:bodyPr/>
          <a:lstStyle/>
          <a:p>
            <a:r>
              <a:rPr lang="en-US" sz="2800" dirty="0" smtClean="0"/>
              <a:t>Introduction</a:t>
            </a:r>
          </a:p>
          <a:p>
            <a:r>
              <a:rPr lang="en-US" sz="2800" dirty="0" smtClean="0"/>
              <a:t>Solution Engineering</a:t>
            </a:r>
          </a:p>
          <a:p>
            <a:r>
              <a:rPr lang="en-US" sz="2800" dirty="0" smtClean="0"/>
              <a:t>Coaching the writers</a:t>
            </a:r>
          </a:p>
          <a:p>
            <a:r>
              <a:rPr lang="en-US" sz="2800" dirty="0" smtClean="0"/>
              <a:t>Example discussion</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95F3D4EF-7305-4072-8CF5-DA10E09B2211}"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533400"/>
            <a:ext cx="8229600" cy="1143000"/>
          </a:xfrm>
        </p:spPr>
        <p:txBody>
          <a:bodyPr/>
          <a:lstStyle/>
          <a:p>
            <a:r>
              <a:rPr lang="en-US" sz="3200" dirty="0" smtClean="0"/>
              <a:t>When complete, it looks like this</a:t>
            </a:r>
          </a:p>
        </p:txBody>
      </p:sp>
      <p:sp>
        <p:nvSpPr>
          <p:cNvPr id="22531" name="Content Placeholder 2"/>
          <p:cNvSpPr>
            <a:spLocks noGrp="1"/>
          </p:cNvSpPr>
          <p:nvPr>
            <p:ph idx="1"/>
          </p:nvPr>
        </p:nvSpPr>
        <p:spPr/>
        <p:txBody>
          <a:bodyPr/>
          <a:lstStyle/>
          <a:p>
            <a:r>
              <a:rPr lang="en-US" sz="2800" dirty="0" smtClean="0"/>
              <a:t>Two kinds of approaches</a:t>
            </a:r>
          </a:p>
          <a:p>
            <a:pPr lvl="1"/>
            <a:r>
              <a:rPr lang="en-US" sz="2400" dirty="0" smtClean="0"/>
              <a:t>Services based</a:t>
            </a:r>
          </a:p>
          <a:p>
            <a:pPr lvl="1"/>
            <a:r>
              <a:rPr lang="en-US" sz="2400" dirty="0" smtClean="0"/>
              <a:t>Solution based</a:t>
            </a:r>
          </a:p>
          <a:p>
            <a:r>
              <a:rPr lang="en-US" sz="2800" dirty="0" smtClean="0"/>
              <a:t>Let’s examine the hand out</a:t>
            </a:r>
          </a:p>
          <a:p>
            <a:pPr lvl="1"/>
            <a:r>
              <a:rPr lang="en-US" sz="2400" dirty="0" smtClean="0"/>
              <a:t>Your chance to weigh in on these ideas!</a:t>
            </a:r>
          </a:p>
          <a:p>
            <a:pPr lvl="1">
              <a:buFont typeface="Wingdings" pitchFamily="2" charset="2"/>
              <a:buNone/>
            </a:pPr>
            <a:endParaRPr lang="en-US" dirty="0" smtClean="0"/>
          </a:p>
        </p:txBody>
      </p:sp>
      <p:pic>
        <p:nvPicPr>
          <p:cNvPr id="22532" name="Picture 6"/>
          <p:cNvPicPr>
            <a:picLocks noChangeAspect="1" noChangeArrowheads="1"/>
          </p:cNvPicPr>
          <p:nvPr/>
        </p:nvPicPr>
        <p:blipFill>
          <a:blip r:embed="rId3" cstate="print"/>
          <a:srcRect l="8851"/>
          <a:stretch>
            <a:fillRect/>
          </a:stretch>
        </p:blipFill>
        <p:spPr bwMode="auto">
          <a:xfrm>
            <a:off x="6324600" y="1828800"/>
            <a:ext cx="2354262" cy="30480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z="3200" smtClean="0"/>
              <a:t>Conclusion</a:t>
            </a:r>
          </a:p>
        </p:txBody>
      </p:sp>
      <p:sp>
        <p:nvSpPr>
          <p:cNvPr id="23555" name="Content Placeholder 2"/>
          <p:cNvSpPr>
            <a:spLocks noGrp="1"/>
          </p:cNvSpPr>
          <p:nvPr>
            <p:ph idx="1"/>
          </p:nvPr>
        </p:nvSpPr>
        <p:spPr>
          <a:xfrm>
            <a:off x="457200" y="1143000"/>
            <a:ext cx="7924800" cy="4525963"/>
          </a:xfrm>
        </p:spPr>
        <p:txBody>
          <a:bodyPr/>
          <a:lstStyle/>
          <a:p>
            <a:r>
              <a:rPr lang="en-US" sz="2800" dirty="0" smtClean="0"/>
              <a:t>We can engineer a high-scoring technical solution</a:t>
            </a:r>
          </a:p>
          <a:p>
            <a:pPr lvl="1"/>
            <a:r>
              <a:rPr lang="en-US" sz="2400" dirty="0" smtClean="0"/>
              <a:t>Start early</a:t>
            </a:r>
          </a:p>
          <a:p>
            <a:pPr lvl="1"/>
            <a:r>
              <a:rPr lang="en-US" sz="2400" dirty="0" smtClean="0"/>
              <a:t>Identify resources, processes, gaps</a:t>
            </a:r>
          </a:p>
          <a:p>
            <a:pPr lvl="1"/>
            <a:r>
              <a:rPr lang="en-US" sz="2400" dirty="0" smtClean="0"/>
              <a:t>Preview with the customer</a:t>
            </a:r>
          </a:p>
          <a:p>
            <a:pPr lvl="1"/>
            <a:r>
              <a:rPr lang="en-US" sz="2400" dirty="0" smtClean="0"/>
              <a:t>Coach our writers to be clear and concise</a:t>
            </a:r>
          </a:p>
        </p:txBody>
      </p:sp>
      <p:pic>
        <p:nvPicPr>
          <p:cNvPr id="23556" name="Picture 2" descr="http://farm8.staticflickr.com/7199/6960299025_97fd3a21de_z.jpg"/>
          <p:cNvPicPr>
            <a:picLocks noChangeAspect="1" noChangeArrowheads="1"/>
          </p:cNvPicPr>
          <p:nvPr/>
        </p:nvPicPr>
        <p:blipFill>
          <a:blip r:embed="rId3" cstate="print"/>
          <a:srcRect/>
          <a:stretch>
            <a:fillRect/>
          </a:stretch>
        </p:blipFill>
        <p:spPr bwMode="auto">
          <a:xfrm>
            <a:off x="5638800" y="3429000"/>
            <a:ext cx="3048000" cy="2029239"/>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4267200" y="2362200"/>
            <a:ext cx="4343400" cy="1676400"/>
          </a:xfrm>
        </p:spPr>
        <p:txBody>
          <a:bodyPr/>
          <a:lstStyle/>
          <a:p>
            <a:pPr>
              <a:buFont typeface="Wingdings" pitchFamily="2" charset="2"/>
              <a:buNone/>
            </a:pPr>
            <a:r>
              <a:rPr lang="en-US" sz="4400" smtClean="0">
                <a:latin typeface="Algerian" pitchFamily="82" charset="0"/>
              </a:rPr>
              <a:t>QUESTIONS?</a:t>
            </a:r>
          </a:p>
          <a:p>
            <a:pPr>
              <a:buFont typeface="Wingdings" pitchFamily="2" charset="2"/>
              <a:buNone/>
            </a:pPr>
            <a:r>
              <a:rPr lang="en-US" sz="4400" smtClean="0">
                <a:latin typeface="Algerian" pitchFamily="82" charset="0"/>
              </a:rPr>
              <a:t>DISCUSSION?</a:t>
            </a:r>
          </a:p>
        </p:txBody>
      </p:sp>
      <p:pic>
        <p:nvPicPr>
          <p:cNvPr id="24579" name="Picture 6" descr="http://t2.gstatic.com/images?q=tbn:ANd9GcRsHT2SUHNrrXHJ7u5fvAQWQ95mlhVmoDjIyAX6smaXpsg1Acz0iA"/>
          <p:cNvPicPr>
            <a:picLocks noChangeAspect="1" noChangeArrowheads="1"/>
          </p:cNvPicPr>
          <p:nvPr/>
        </p:nvPicPr>
        <p:blipFill>
          <a:blip r:embed="rId2" cstate="print"/>
          <a:srcRect/>
          <a:stretch>
            <a:fillRect/>
          </a:stretch>
        </p:blipFill>
        <p:spPr bwMode="auto">
          <a:xfrm>
            <a:off x="914400" y="1122363"/>
            <a:ext cx="2971800" cy="4144962"/>
          </a:xfrm>
          <a:prstGeom prst="rect">
            <a:avLst/>
          </a:prstGeom>
          <a:noFill/>
          <a:ln w="9525">
            <a:noFill/>
            <a:miter lim="800000"/>
            <a:headEnd/>
            <a:tailEnd/>
          </a:ln>
        </p:spPr>
      </p:pic>
      <p:sp>
        <p:nvSpPr>
          <p:cNvPr id="4" name="Slide Number Placeholder 3"/>
          <p:cNvSpPr>
            <a:spLocks noGrp="1"/>
          </p:cNvSpPr>
          <p:nvPr>
            <p:ph type="sldNum" sz="quarter" idx="10"/>
          </p:nvPr>
        </p:nvSpPr>
        <p:spPr/>
        <p:txBody>
          <a:bodyPr/>
          <a:lstStyle/>
          <a:p>
            <a:pPr>
              <a:defRPr/>
            </a:pPr>
            <a:fld id="{95F3D4EF-7305-4072-8CF5-DA10E09B2211}"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i="1" smtClean="0"/>
              <a:t>Contact Information </a:t>
            </a:r>
          </a:p>
        </p:txBody>
      </p:sp>
      <p:sp>
        <p:nvSpPr>
          <p:cNvPr id="6" name="Content Placeholder 5"/>
          <p:cNvSpPr>
            <a:spLocks noGrp="1"/>
          </p:cNvSpPr>
          <p:nvPr>
            <p:ph idx="1"/>
          </p:nvPr>
        </p:nvSpPr>
        <p:spPr/>
        <p:txBody>
          <a:bodyPr/>
          <a:lstStyle/>
          <a:p>
            <a:pPr marL="0" indent="0" algn="ctr">
              <a:buNone/>
            </a:pPr>
            <a:r>
              <a:rPr lang="en-US" sz="2800" dirty="0" smtClean="0">
                <a:solidFill>
                  <a:schemeClr val="tx2"/>
                </a:solidFill>
              </a:rPr>
              <a:t>Brooke Crouter</a:t>
            </a:r>
            <a:br>
              <a:rPr lang="en-US" sz="2800" dirty="0" smtClean="0">
                <a:solidFill>
                  <a:schemeClr val="tx2"/>
                </a:solidFill>
              </a:rPr>
            </a:br>
            <a:r>
              <a:rPr lang="en-US" sz="2400" i="1" dirty="0" smtClean="0">
                <a:solidFill>
                  <a:schemeClr val="tx2"/>
                </a:solidFill>
              </a:rPr>
              <a:t>Principal Consultant, Lohfeld Consulting Group, Inc.</a:t>
            </a:r>
          </a:p>
          <a:p>
            <a:pPr algn="ctr">
              <a:spcBef>
                <a:spcPts val="0"/>
              </a:spcBef>
              <a:buNone/>
            </a:pPr>
            <a:r>
              <a:rPr lang="en-US" sz="2400" dirty="0" smtClean="0">
                <a:solidFill>
                  <a:schemeClr val="tx2"/>
                </a:solidFill>
              </a:rPr>
              <a:t>Creating Winning Proposals for Government Contractors</a:t>
            </a:r>
          </a:p>
          <a:p>
            <a:pPr>
              <a:spcBef>
                <a:spcPts val="0"/>
              </a:spcBef>
              <a:buNone/>
            </a:pPr>
            <a:endParaRPr lang="en-US" sz="2400" dirty="0" smtClean="0">
              <a:solidFill>
                <a:schemeClr val="tx2"/>
              </a:solidFill>
            </a:endParaRPr>
          </a:p>
          <a:p>
            <a:pPr>
              <a:spcBef>
                <a:spcPts val="600"/>
              </a:spcBef>
              <a:buNone/>
            </a:pPr>
            <a:r>
              <a:rPr lang="en-US" sz="2000" dirty="0" smtClean="0"/>
              <a:t>         301-580-3839 (m)</a:t>
            </a:r>
          </a:p>
          <a:p>
            <a:pPr>
              <a:spcBef>
                <a:spcPts val="600"/>
              </a:spcBef>
              <a:buNone/>
            </a:pPr>
            <a:r>
              <a:rPr lang="en-US" sz="2000" dirty="0" smtClean="0"/>
              <a:t>         bcrouter@lohfeldconsulting.com</a:t>
            </a:r>
          </a:p>
          <a:p>
            <a:pPr>
              <a:spcBef>
                <a:spcPts val="600"/>
              </a:spcBef>
              <a:buNone/>
            </a:pPr>
            <a:r>
              <a:rPr lang="en-US" sz="2000" dirty="0" smtClean="0"/>
              <a:t>         www.LohfeldConsulting.com</a:t>
            </a:r>
          </a:p>
          <a:p>
            <a:pPr>
              <a:spcBef>
                <a:spcPts val="600"/>
              </a:spcBef>
              <a:buNone/>
            </a:pPr>
            <a:r>
              <a:rPr lang="en-US" sz="2000" i="1" dirty="0" smtClean="0"/>
              <a:t>         @Lohfeld              </a:t>
            </a:r>
          </a:p>
          <a:p>
            <a:pPr>
              <a:spcBef>
                <a:spcPts val="600"/>
              </a:spcBef>
              <a:buNone/>
            </a:pPr>
            <a:r>
              <a:rPr lang="en-US" sz="2000" i="1" dirty="0" smtClean="0"/>
              <a:t>         facebook.com/</a:t>
            </a:r>
            <a:r>
              <a:rPr lang="en-US" sz="2000" i="1" dirty="0" err="1" smtClean="0"/>
              <a:t>LohfeldConsulting</a:t>
            </a:r>
            <a:endParaRPr lang="en-US" sz="2000" i="1" dirty="0" smtClean="0"/>
          </a:p>
          <a:p>
            <a:endParaRPr lang="en-US" dirty="0"/>
          </a:p>
        </p:txBody>
      </p:sp>
      <p:sp>
        <p:nvSpPr>
          <p:cNvPr id="4" name="Slide Number Placeholder 3"/>
          <p:cNvSpPr>
            <a:spLocks noGrp="1"/>
          </p:cNvSpPr>
          <p:nvPr>
            <p:ph type="sldNum" sz="quarter" idx="10"/>
          </p:nvPr>
        </p:nvSpPr>
        <p:spPr/>
        <p:txBody>
          <a:bodyPr/>
          <a:lstStyle/>
          <a:p>
            <a:pPr>
              <a:defRPr/>
            </a:pPr>
            <a:fld id="{95F3D4EF-7305-4072-8CF5-DA10E09B2211}" type="slidenum">
              <a:rPr lang="en-US" smtClean="0"/>
              <a:pPr>
                <a:defRPr/>
              </a:pPr>
              <a:t>23</a:t>
            </a:fld>
            <a:endParaRPr lang="en-US"/>
          </a:p>
        </p:txBody>
      </p:sp>
      <p:pic>
        <p:nvPicPr>
          <p:cNvPr id="7" name="Picture 4" descr="View Image">
            <a:hlinkClick r:id="rId2"/>
          </p:cNvPr>
          <p:cNvPicPr>
            <a:picLocks noChangeAspect="1" noChangeArrowheads="1"/>
          </p:cNvPicPr>
          <p:nvPr/>
        </p:nvPicPr>
        <p:blipFill>
          <a:blip r:embed="rId3" cstate="screen"/>
          <a:srcRect/>
          <a:stretch>
            <a:fillRect/>
          </a:stretch>
        </p:blipFill>
        <p:spPr bwMode="auto">
          <a:xfrm>
            <a:off x="533400" y="4817427"/>
            <a:ext cx="304800" cy="308976"/>
          </a:xfrm>
          <a:prstGeom prst="roundRect">
            <a:avLst>
              <a:gd name="adj" fmla="val 7789"/>
            </a:avLst>
          </a:prstGeom>
          <a:noFill/>
        </p:spPr>
      </p:pic>
      <p:pic>
        <p:nvPicPr>
          <p:cNvPr id="8" name="Picture 6" descr="View Image">
            <a:hlinkClick r:id="rId4"/>
          </p:cNvPr>
          <p:cNvPicPr>
            <a:picLocks noChangeAspect="1" noChangeArrowheads="1"/>
          </p:cNvPicPr>
          <p:nvPr/>
        </p:nvPicPr>
        <p:blipFill>
          <a:blip r:embed="rId5" cstate="screen"/>
          <a:srcRect/>
          <a:stretch>
            <a:fillRect/>
          </a:stretch>
        </p:blipFill>
        <p:spPr bwMode="auto">
          <a:xfrm>
            <a:off x="533400" y="4436427"/>
            <a:ext cx="248450" cy="241493"/>
          </a:xfrm>
          <a:prstGeom prst="roundRect">
            <a:avLst>
              <a:gd name="adj" fmla="val 10166"/>
            </a:avLst>
          </a:prstGeom>
          <a:noFill/>
        </p:spPr>
      </p:pic>
      <p:pic>
        <p:nvPicPr>
          <p:cNvPr id="9" name="Picture 8" descr="View Image">
            <a:hlinkClick r:id="rId6"/>
          </p:cNvPr>
          <p:cNvPicPr>
            <a:picLocks noChangeAspect="1" noChangeArrowheads="1"/>
          </p:cNvPicPr>
          <p:nvPr/>
        </p:nvPicPr>
        <p:blipFill>
          <a:blip r:embed="rId7" cstate="screen"/>
          <a:srcRect/>
          <a:stretch>
            <a:fillRect/>
          </a:stretch>
        </p:blipFill>
        <p:spPr bwMode="auto">
          <a:xfrm>
            <a:off x="533400" y="3750627"/>
            <a:ext cx="254738" cy="253715"/>
          </a:xfrm>
          <a:prstGeom prst="rect">
            <a:avLst/>
          </a:prstGeom>
          <a:noFill/>
        </p:spPr>
      </p:pic>
      <p:pic>
        <p:nvPicPr>
          <p:cNvPr id="10" name="Picture 10" descr="View Image">
            <a:hlinkClick r:id="rId8"/>
          </p:cNvPr>
          <p:cNvPicPr>
            <a:picLocks noChangeAspect="1" noChangeArrowheads="1"/>
          </p:cNvPicPr>
          <p:nvPr/>
        </p:nvPicPr>
        <p:blipFill>
          <a:blip r:embed="rId9" cstate="screen">
            <a:clrChange>
              <a:clrFrom>
                <a:srgbClr val="FFFFFF"/>
              </a:clrFrom>
              <a:clrTo>
                <a:srgbClr val="FFFFFF">
                  <a:alpha val="0"/>
                </a:srgbClr>
              </a:clrTo>
            </a:clrChange>
          </a:blip>
          <a:srcRect/>
          <a:stretch>
            <a:fillRect/>
          </a:stretch>
        </p:blipFill>
        <p:spPr bwMode="auto">
          <a:xfrm>
            <a:off x="533400" y="4055427"/>
            <a:ext cx="328142" cy="328142"/>
          </a:xfrm>
          <a:prstGeom prst="rect">
            <a:avLst/>
          </a:prstGeom>
          <a:noFill/>
        </p:spPr>
      </p:pic>
      <p:pic>
        <p:nvPicPr>
          <p:cNvPr id="11" name="Picture 11" descr="C:\Documents and Settings\Briana Coleman\Local Settings\Temporary Internet Files\Content.IE5\FLSOTCMF\MCj04421350000[1].png"/>
          <p:cNvPicPr>
            <a:picLocks noChangeAspect="1" noChangeArrowheads="1"/>
          </p:cNvPicPr>
          <p:nvPr/>
        </p:nvPicPr>
        <p:blipFill>
          <a:blip r:embed="rId10" cstate="screen"/>
          <a:srcRect/>
          <a:stretch>
            <a:fillRect/>
          </a:stretch>
        </p:blipFill>
        <p:spPr bwMode="auto">
          <a:xfrm>
            <a:off x="457200" y="3217227"/>
            <a:ext cx="423545" cy="42354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3200" dirty="0" smtClean="0"/>
              <a:t/>
            </a:r>
            <a:br>
              <a:rPr lang="en-US" sz="3200" dirty="0" smtClean="0"/>
            </a:br>
            <a:r>
              <a:rPr lang="en-US" sz="3200" dirty="0" smtClean="0"/>
              <a:t>The start of every proposal looks like this! </a:t>
            </a:r>
          </a:p>
        </p:txBody>
      </p:sp>
      <p:sp>
        <p:nvSpPr>
          <p:cNvPr id="5123" name="Content Placeholder 5"/>
          <p:cNvSpPr>
            <a:spLocks noGrp="1"/>
          </p:cNvSpPr>
          <p:nvPr>
            <p:ph idx="1"/>
          </p:nvPr>
        </p:nvSpPr>
        <p:spPr>
          <a:xfrm>
            <a:off x="4572000" y="1600200"/>
            <a:ext cx="4114800" cy="4525963"/>
          </a:xfrm>
        </p:spPr>
        <p:txBody>
          <a:bodyPr/>
          <a:lstStyle/>
          <a:p>
            <a:r>
              <a:rPr lang="en-US" sz="2800" dirty="0" smtClean="0"/>
              <a:t>Many pieces to manage</a:t>
            </a:r>
          </a:p>
          <a:p>
            <a:pPr lvl="1"/>
            <a:r>
              <a:rPr lang="en-US" sz="2400" dirty="0" smtClean="0"/>
              <a:t>Must identify the players and align them as a team to build the response</a:t>
            </a:r>
          </a:p>
          <a:p>
            <a:pPr lvl="1"/>
            <a:r>
              <a:rPr lang="en-US" sz="2400" dirty="0" smtClean="0"/>
              <a:t>Must pull together all the items to create a complete, compliant, and compelling story</a:t>
            </a:r>
            <a:endParaRPr lang="en-US" sz="2400" dirty="0"/>
          </a:p>
        </p:txBody>
      </p:sp>
      <p:pic>
        <p:nvPicPr>
          <p:cNvPr id="5124" name="Picture 12" descr="http://t3.gstatic.com/images?q=tbn:ANd9GcQfok-SlB5N1vXgjwQzcjSELYd2Es3UPyNkGQespafArmxU_yKO"/>
          <p:cNvPicPr>
            <a:picLocks noChangeAspect="1" noChangeArrowheads="1"/>
          </p:cNvPicPr>
          <p:nvPr/>
        </p:nvPicPr>
        <p:blipFill>
          <a:blip r:embed="rId3" cstate="print"/>
          <a:srcRect/>
          <a:stretch>
            <a:fillRect/>
          </a:stretch>
        </p:blipFill>
        <p:spPr bwMode="auto">
          <a:xfrm>
            <a:off x="228600" y="1885950"/>
            <a:ext cx="4343400" cy="30861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3200" dirty="0" smtClean="0">
                <a:solidFill>
                  <a:schemeClr val="tx1"/>
                </a:solidFill>
              </a:rPr>
              <a:t>Compliance doesn’t seem that hard</a:t>
            </a:r>
          </a:p>
        </p:txBody>
      </p:sp>
      <p:sp>
        <p:nvSpPr>
          <p:cNvPr id="6147" name="Content Placeholder 3"/>
          <p:cNvSpPr>
            <a:spLocks noGrp="1"/>
          </p:cNvSpPr>
          <p:nvPr>
            <p:ph idx="1"/>
          </p:nvPr>
        </p:nvSpPr>
        <p:spPr>
          <a:xfrm>
            <a:off x="4038600" y="2057400"/>
            <a:ext cx="4800600" cy="3001963"/>
          </a:xfrm>
        </p:spPr>
        <p:txBody>
          <a:bodyPr/>
          <a:lstStyle/>
          <a:p>
            <a:r>
              <a:rPr lang="en-US" sz="2800" dirty="0" smtClean="0"/>
              <a:t>Most of us can manage the compliance with little or no issue – we just follow the directions</a:t>
            </a:r>
          </a:p>
          <a:p>
            <a:pPr lvl="1"/>
            <a:r>
              <a:rPr lang="en-US" sz="2400" dirty="0" smtClean="0"/>
              <a:t>But that is bland and may not score top points</a:t>
            </a:r>
          </a:p>
        </p:txBody>
      </p:sp>
      <p:pic>
        <p:nvPicPr>
          <p:cNvPr id="6148" name="Picture 22" descr="http://t0.gstatic.com/images?q=tbn:ANd9GcSkxSkNUX1VRUFlY4WMdea2WrgkOy5DFIHfVXpFHKfFzya8IY4VlA"/>
          <p:cNvPicPr>
            <a:picLocks noChangeAspect="1" noChangeArrowheads="1"/>
          </p:cNvPicPr>
          <p:nvPr/>
        </p:nvPicPr>
        <p:blipFill>
          <a:blip r:embed="rId3" cstate="print"/>
          <a:srcRect/>
          <a:stretch>
            <a:fillRect/>
          </a:stretch>
        </p:blipFill>
        <p:spPr bwMode="auto">
          <a:xfrm>
            <a:off x="228600" y="2590800"/>
            <a:ext cx="3454400" cy="188595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z="3200" dirty="0" smtClean="0"/>
              <a:t>We all want to go beyond compliance to create a great proposal!</a:t>
            </a:r>
          </a:p>
        </p:txBody>
      </p:sp>
      <p:pic>
        <p:nvPicPr>
          <p:cNvPr id="7171" name="Picture 4" descr="http://t1.gstatic.com/images?q=tbn:ANd9GcTxPjpGfLwAtlFVLdDDpHTl4H6xkO-IOJqybXnyxb2RJF5MHkBV"/>
          <p:cNvPicPr>
            <a:picLocks noChangeAspect="1" noChangeArrowheads="1"/>
          </p:cNvPicPr>
          <p:nvPr/>
        </p:nvPicPr>
        <p:blipFill>
          <a:blip r:embed="rId3" cstate="print"/>
          <a:srcRect/>
          <a:stretch>
            <a:fillRect/>
          </a:stretch>
        </p:blipFill>
        <p:spPr bwMode="auto">
          <a:xfrm>
            <a:off x="0" y="1346200"/>
            <a:ext cx="4503738" cy="2997200"/>
          </a:xfrm>
          <a:prstGeom prst="rect">
            <a:avLst/>
          </a:prstGeom>
          <a:noFill/>
          <a:ln w="9525">
            <a:noFill/>
            <a:miter lim="800000"/>
            <a:headEnd/>
            <a:tailEnd/>
          </a:ln>
        </p:spPr>
      </p:pic>
      <p:pic>
        <p:nvPicPr>
          <p:cNvPr id="7172" name="Picture 2" descr="http://t0.gstatic.com/images?q=tbn:ANd9GcSH6ivns4a5BoTbxf7Ngm0OS6gM_AvOI4mv-K9YPaLiQzog71Lb"/>
          <p:cNvPicPr>
            <a:picLocks noChangeAspect="1" noChangeArrowheads="1"/>
          </p:cNvPicPr>
          <p:nvPr/>
        </p:nvPicPr>
        <p:blipFill>
          <a:blip r:embed="rId4" cstate="print"/>
          <a:srcRect/>
          <a:stretch>
            <a:fillRect/>
          </a:stretch>
        </p:blipFill>
        <p:spPr bwMode="auto">
          <a:xfrm>
            <a:off x="4648200" y="2895600"/>
            <a:ext cx="4543425" cy="26670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95F3D4EF-7305-4072-8CF5-DA10E09B2211}"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p:txBody>
          <a:bodyPr/>
          <a:lstStyle/>
          <a:p>
            <a:pPr eaLnBrk="1" hangingPunct="1"/>
            <a:r>
              <a:rPr lang="en-US" sz="3200" dirty="0" smtClean="0"/>
              <a:t>Solution Engineering</a:t>
            </a:r>
          </a:p>
        </p:txBody>
      </p:sp>
      <p:sp>
        <p:nvSpPr>
          <p:cNvPr id="8195" name="Rectangle 3"/>
          <p:cNvSpPr>
            <a:spLocks noGrp="1"/>
          </p:cNvSpPr>
          <p:nvPr>
            <p:ph type="body" idx="1"/>
          </p:nvPr>
        </p:nvSpPr>
        <p:spPr>
          <a:xfrm>
            <a:off x="457200" y="1524000"/>
            <a:ext cx="8229600" cy="4525963"/>
          </a:xfrm>
        </p:spPr>
        <p:txBody>
          <a:bodyPr/>
          <a:lstStyle/>
          <a:p>
            <a:pPr eaLnBrk="1" hangingPunct="1">
              <a:spcBef>
                <a:spcPts val="400"/>
              </a:spcBef>
            </a:pPr>
            <a:r>
              <a:rPr lang="en-US" sz="2800" dirty="0" smtClean="0"/>
              <a:t>Informed by </a:t>
            </a:r>
          </a:p>
          <a:p>
            <a:pPr lvl="1" eaLnBrk="1" hangingPunct="1">
              <a:spcBef>
                <a:spcPts val="400"/>
              </a:spcBef>
            </a:pPr>
            <a:r>
              <a:rPr lang="en-US" sz="2400" dirty="0" smtClean="0"/>
              <a:t>Client requirements</a:t>
            </a:r>
          </a:p>
          <a:p>
            <a:pPr lvl="1" eaLnBrk="1" hangingPunct="1">
              <a:spcBef>
                <a:spcPts val="400"/>
              </a:spcBef>
            </a:pPr>
            <a:r>
              <a:rPr lang="en-US" sz="2400" dirty="0" smtClean="0"/>
              <a:t>The competitive environment</a:t>
            </a:r>
          </a:p>
          <a:p>
            <a:pPr lvl="1" eaLnBrk="1" hangingPunct="1">
              <a:spcBef>
                <a:spcPts val="400"/>
              </a:spcBef>
            </a:pPr>
            <a:r>
              <a:rPr lang="en-US" sz="2400" dirty="0" smtClean="0"/>
              <a:t>Your firm’s capabilities</a:t>
            </a:r>
          </a:p>
          <a:p>
            <a:pPr eaLnBrk="1" hangingPunct="1">
              <a:spcBef>
                <a:spcPts val="400"/>
              </a:spcBef>
            </a:pPr>
            <a:r>
              <a:rPr lang="en-US" sz="2800" dirty="0" smtClean="0"/>
              <a:t>Includes all aspects of the proposal</a:t>
            </a:r>
          </a:p>
          <a:p>
            <a:pPr lvl="1">
              <a:spcBef>
                <a:spcPts val="400"/>
              </a:spcBef>
              <a:tabLst>
                <a:tab pos="3997325" algn="l"/>
              </a:tabLst>
            </a:pPr>
            <a:r>
              <a:rPr lang="en-US" sz="2400" dirty="0" smtClean="0"/>
              <a:t>Technical	</a:t>
            </a:r>
          </a:p>
          <a:p>
            <a:pPr lvl="1">
              <a:spcBef>
                <a:spcPts val="400"/>
              </a:spcBef>
              <a:tabLst>
                <a:tab pos="3997325" algn="l"/>
              </a:tabLst>
            </a:pPr>
            <a:r>
              <a:rPr lang="en-US" sz="2400" dirty="0" smtClean="0"/>
              <a:t>Management 	</a:t>
            </a:r>
          </a:p>
          <a:p>
            <a:pPr lvl="1">
              <a:spcBef>
                <a:spcPts val="400"/>
              </a:spcBef>
              <a:tabLst>
                <a:tab pos="3997325" algn="l"/>
              </a:tabLst>
            </a:pPr>
            <a:r>
              <a:rPr lang="en-US" sz="2400" dirty="0" smtClean="0"/>
              <a:t>Pricing</a:t>
            </a:r>
          </a:p>
          <a:p>
            <a:pPr eaLnBrk="1" hangingPunct="1">
              <a:spcBef>
                <a:spcPts val="400"/>
              </a:spcBef>
            </a:pPr>
            <a:r>
              <a:rPr lang="en-US" sz="2800" dirty="0" smtClean="0"/>
              <a:t>Should start early in capture</a:t>
            </a:r>
          </a:p>
          <a:p>
            <a:pPr eaLnBrk="1" hangingPunct="1">
              <a:spcBef>
                <a:spcPts val="400"/>
              </a:spcBef>
              <a:buFont typeface="Wingdings" pitchFamily="2" charset="2"/>
              <a:buNone/>
            </a:pPr>
            <a:r>
              <a:rPr lang="en-US" sz="2800" dirty="0" smtClean="0"/>
              <a:t> </a:t>
            </a:r>
          </a:p>
          <a:p>
            <a:pPr eaLnBrk="1" hangingPunct="1">
              <a:spcBef>
                <a:spcPts val="400"/>
              </a:spcBef>
            </a:pPr>
            <a:endParaRPr lang="en-US" sz="2800" dirty="0" smtClean="0"/>
          </a:p>
          <a:p>
            <a:pPr lvl="1" eaLnBrk="1" hangingPunct="1">
              <a:spcBef>
                <a:spcPts val="400"/>
              </a:spcBef>
            </a:pPr>
            <a:endParaRPr lang="en-US" dirty="0" smtClean="0">
              <a:solidFill>
                <a:srgbClr val="013396"/>
              </a:solidFill>
            </a:endParaRPr>
          </a:p>
        </p:txBody>
      </p:sp>
      <p:sp>
        <p:nvSpPr>
          <p:cNvPr id="4" name="Slide Number Placeholder 3"/>
          <p:cNvSpPr>
            <a:spLocks noGrp="1"/>
          </p:cNvSpPr>
          <p:nvPr>
            <p:ph type="sldNum" sz="quarter" idx="10"/>
          </p:nvPr>
        </p:nvSpPr>
        <p:spPr/>
        <p:txBody>
          <a:bodyPr/>
          <a:lstStyle/>
          <a:p>
            <a:pPr>
              <a:defRPr/>
            </a:pPr>
            <a:fld id="{95F3D4EF-7305-4072-8CF5-DA10E09B2211}" type="slidenum">
              <a:rPr lang="en-US" smtClean="0"/>
              <a:pPr>
                <a:defRPr/>
              </a:pPr>
              <a:t>6</a:t>
            </a:fld>
            <a:endParaRPr lang="en-US" dirty="0"/>
          </a:p>
        </p:txBody>
      </p:sp>
      <p:sp>
        <p:nvSpPr>
          <p:cNvPr id="5" name="TextBox 4"/>
          <p:cNvSpPr txBox="1"/>
          <p:nvPr/>
        </p:nvSpPr>
        <p:spPr>
          <a:xfrm>
            <a:off x="4114800" y="3733800"/>
            <a:ext cx="4032194" cy="1579920"/>
          </a:xfrm>
          <a:prstGeom prst="rect">
            <a:avLst/>
          </a:prstGeom>
          <a:noFill/>
        </p:spPr>
        <p:txBody>
          <a:bodyPr wrap="none" rtlCol="0">
            <a:spAutoFit/>
          </a:bodyPr>
          <a:lstStyle/>
          <a:p>
            <a:pPr marL="742950" lvl="1" indent="-285750">
              <a:spcBef>
                <a:spcPts val="400"/>
              </a:spcBef>
              <a:buSzPct val="50000"/>
              <a:buFont typeface="Wingdings" pitchFamily="2" charset="2"/>
              <a:buChar char="l"/>
              <a:tabLst>
                <a:tab pos="3997325" algn="l"/>
              </a:tabLst>
            </a:pPr>
            <a:r>
              <a:rPr lang="en-US" sz="2400" i="1" dirty="0" smtClean="0">
                <a:solidFill>
                  <a:schemeClr val="accent2"/>
                </a:solidFill>
                <a:latin typeface="+mn-lt"/>
              </a:rPr>
              <a:t>Staffing</a:t>
            </a:r>
          </a:p>
          <a:p>
            <a:pPr marL="742950" lvl="1" indent="-285750">
              <a:spcBef>
                <a:spcPts val="400"/>
              </a:spcBef>
              <a:buSzPct val="50000"/>
              <a:buFont typeface="Wingdings" pitchFamily="2" charset="2"/>
              <a:buChar char="l"/>
              <a:tabLst>
                <a:tab pos="3997325" algn="l"/>
              </a:tabLst>
            </a:pPr>
            <a:r>
              <a:rPr lang="en-US" sz="2400" i="1" dirty="0" smtClean="0">
                <a:solidFill>
                  <a:schemeClr val="accent2"/>
                </a:solidFill>
                <a:latin typeface="+mn-lt"/>
              </a:rPr>
              <a:t>Past Performance</a:t>
            </a:r>
          </a:p>
          <a:p>
            <a:pPr marL="742950" lvl="1" indent="-285750">
              <a:spcBef>
                <a:spcPts val="400"/>
              </a:spcBef>
              <a:buSzPct val="50000"/>
              <a:buFont typeface="Wingdings" pitchFamily="2" charset="2"/>
              <a:buChar char="l"/>
              <a:tabLst>
                <a:tab pos="3997325" algn="l"/>
              </a:tabLst>
            </a:pPr>
            <a:r>
              <a:rPr lang="en-US" sz="2400" i="1" dirty="0" smtClean="0">
                <a:solidFill>
                  <a:schemeClr val="accent2"/>
                </a:solidFill>
                <a:latin typeface="+mn-lt"/>
              </a:rPr>
              <a:t>Socio economic/Teaming</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z="3200" dirty="0" smtClean="0"/>
              <a:t>There are many elements and influences on the  technical solution</a:t>
            </a:r>
          </a:p>
        </p:txBody>
      </p:sp>
      <p:sp>
        <p:nvSpPr>
          <p:cNvPr id="9219" name="Content Placeholder 2"/>
          <p:cNvSpPr>
            <a:spLocks noGrp="1"/>
          </p:cNvSpPr>
          <p:nvPr>
            <p:ph idx="1"/>
          </p:nvPr>
        </p:nvSpPr>
        <p:spPr/>
        <p:txBody>
          <a:bodyPr/>
          <a:lstStyle/>
          <a:p>
            <a:r>
              <a:rPr lang="en-US" sz="2800" dirty="0" smtClean="0"/>
              <a:t>The solution is affected by and drives </a:t>
            </a:r>
          </a:p>
          <a:p>
            <a:pPr lvl="1"/>
            <a:r>
              <a:rPr lang="en-US" sz="2400" dirty="0" smtClean="0"/>
              <a:t>Teaming</a:t>
            </a:r>
          </a:p>
          <a:p>
            <a:pPr lvl="1"/>
            <a:r>
              <a:rPr lang="en-US" sz="2400" dirty="0" smtClean="0"/>
              <a:t>Cost and price</a:t>
            </a:r>
          </a:p>
          <a:p>
            <a:pPr lvl="1"/>
            <a:r>
              <a:rPr lang="en-US" sz="2400" dirty="0" smtClean="0"/>
              <a:t>Staffing</a:t>
            </a:r>
          </a:p>
          <a:p>
            <a:pPr lvl="1"/>
            <a:r>
              <a:rPr lang="en-US" sz="2400" dirty="0" smtClean="0"/>
              <a:t>Risk mitigation</a:t>
            </a:r>
          </a:p>
          <a:p>
            <a:pPr lvl="1">
              <a:buFont typeface="Wingdings" pitchFamily="2" charset="2"/>
              <a:buNone/>
            </a:pPr>
            <a:endParaRPr lang="en-US" sz="2400" dirty="0" smtClean="0"/>
          </a:p>
          <a:p>
            <a:pPr lvl="1"/>
            <a:endParaRPr lang="en-US" sz="2400" dirty="0" smtClean="0"/>
          </a:p>
        </p:txBody>
      </p:sp>
      <p:sp>
        <p:nvSpPr>
          <p:cNvPr id="7" name="Rectangle 6"/>
          <p:cNvSpPr/>
          <p:nvPr/>
        </p:nvSpPr>
        <p:spPr>
          <a:xfrm>
            <a:off x="7581900" y="3048000"/>
            <a:ext cx="15621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9221" name="Picture 4" descr="http://t0.gstatic.com/images?q=tbn:ANd9GcSgkGMIVE9-1Az1f1xMseXOutennpXiS63gjFH3E4vi3UviDL3lYQ"/>
          <p:cNvPicPr>
            <a:picLocks noChangeAspect="1" noChangeArrowheads="1"/>
          </p:cNvPicPr>
          <p:nvPr/>
        </p:nvPicPr>
        <p:blipFill>
          <a:blip r:embed="rId3" cstate="print"/>
          <a:srcRect/>
          <a:stretch>
            <a:fillRect/>
          </a:stretch>
        </p:blipFill>
        <p:spPr bwMode="auto">
          <a:xfrm>
            <a:off x="4343400" y="2263775"/>
            <a:ext cx="4267200" cy="2827338"/>
          </a:xfrm>
          <a:prstGeom prst="rect">
            <a:avLst/>
          </a:prstGeom>
          <a:noFill/>
          <a:ln w="9525">
            <a:noFill/>
            <a:miter lim="800000"/>
            <a:headEnd/>
            <a:tailEnd/>
          </a:ln>
        </p:spPr>
      </p:pic>
      <p:sp>
        <p:nvSpPr>
          <p:cNvPr id="6" name="Slide Number Placeholder 5"/>
          <p:cNvSpPr>
            <a:spLocks noGrp="1"/>
          </p:cNvSpPr>
          <p:nvPr>
            <p:ph type="sldNum" sz="quarter" idx="10"/>
          </p:nvPr>
        </p:nvSpPr>
        <p:spPr/>
        <p:txBody>
          <a:bodyPr/>
          <a:lstStyle/>
          <a:p>
            <a:pPr>
              <a:defRPr/>
            </a:pPr>
            <a:fld id="{95F3D4EF-7305-4072-8CF5-DA10E09B2211}"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pPr eaLnBrk="1" hangingPunct="1"/>
            <a:r>
              <a:rPr lang="en-US" sz="3200" dirty="0" smtClean="0"/>
              <a:t>The technical solution doesn’t start with the RFP</a:t>
            </a:r>
          </a:p>
        </p:txBody>
      </p:sp>
      <p:sp>
        <p:nvSpPr>
          <p:cNvPr id="10243" name="Rectangle 3"/>
          <p:cNvSpPr>
            <a:spLocks noGrp="1"/>
          </p:cNvSpPr>
          <p:nvPr>
            <p:ph type="body" idx="1"/>
          </p:nvPr>
        </p:nvSpPr>
        <p:spPr/>
        <p:txBody>
          <a:bodyPr/>
          <a:lstStyle/>
          <a:p>
            <a:pPr lvl="1" eaLnBrk="1" hangingPunct="1"/>
            <a:endParaRPr lang="en-US" dirty="0" smtClean="0"/>
          </a:p>
          <a:p>
            <a:pPr marL="457200" lvl="1" eaLnBrk="0" hangingPunct="0"/>
            <a:endParaRPr lang="en-US" sz="1600" dirty="0" smtClean="0">
              <a:latin typeface="Arial Narrow" pitchFamily="34" charset="0"/>
            </a:endParaRPr>
          </a:p>
        </p:txBody>
      </p:sp>
      <p:sp>
        <p:nvSpPr>
          <p:cNvPr id="10244" name="Content Placeholder 2"/>
          <p:cNvSpPr txBox="1">
            <a:spLocks/>
          </p:cNvSpPr>
          <p:nvPr/>
        </p:nvSpPr>
        <p:spPr bwMode="auto">
          <a:xfrm>
            <a:off x="685800" y="3773488"/>
            <a:ext cx="3686175" cy="1941512"/>
          </a:xfrm>
          <a:prstGeom prst="rect">
            <a:avLst/>
          </a:prstGeom>
          <a:noFill/>
          <a:ln w="9525">
            <a:solidFill>
              <a:srgbClr val="355D7E"/>
            </a:solidFill>
            <a:miter lim="800000"/>
            <a:headEnd/>
            <a:tailEnd/>
          </a:ln>
        </p:spPr>
        <p:txBody>
          <a:bodyPr/>
          <a:lstStyle/>
          <a:p>
            <a:pPr marL="342900" indent="-342900" eaLnBrk="0" hangingPunct="0">
              <a:spcBef>
                <a:spcPct val="20000"/>
              </a:spcBef>
              <a:buSzPct val="65000"/>
              <a:buFont typeface="Wingdings" pitchFamily="2" charset="2"/>
              <a:buChar char="l"/>
            </a:pPr>
            <a:r>
              <a:rPr lang="en-US" dirty="0">
                <a:solidFill>
                  <a:srgbClr val="013396"/>
                </a:solidFill>
                <a:latin typeface="Arial Narrow" pitchFamily="34" charset="0"/>
              </a:rPr>
              <a:t>Build a roadmap that </a:t>
            </a:r>
            <a:r>
              <a:rPr lang="en-US" dirty="0" smtClean="0">
                <a:solidFill>
                  <a:srgbClr val="013396"/>
                </a:solidFill>
                <a:latin typeface="Arial Narrow" pitchFamily="34" charset="0"/>
              </a:rPr>
              <a:t>documents</a:t>
            </a:r>
            <a:r>
              <a:rPr lang="en-US" dirty="0" smtClean="0">
                <a:solidFill>
                  <a:srgbClr val="013396"/>
                </a:solidFill>
                <a:latin typeface="Verdana"/>
                <a:ea typeface="Verdana"/>
                <a:cs typeface="Verdana"/>
              </a:rPr>
              <a:t>—</a:t>
            </a:r>
            <a:endParaRPr lang="en-US" dirty="0">
              <a:solidFill>
                <a:srgbClr val="013396"/>
              </a:solidFill>
              <a:latin typeface="Arial Narrow" pitchFamily="34" charset="0"/>
            </a:endParaRPr>
          </a:p>
          <a:p>
            <a:pPr lvl="1" indent="-285750" eaLnBrk="0" hangingPunct="0">
              <a:spcBef>
                <a:spcPct val="20000"/>
              </a:spcBef>
              <a:buSzPct val="50000"/>
              <a:buFont typeface="Wingdings" pitchFamily="2" charset="2"/>
              <a:buChar char="l"/>
            </a:pPr>
            <a:r>
              <a:rPr lang="en-US" sz="1600" i="1" dirty="0">
                <a:solidFill>
                  <a:schemeClr val="accent2"/>
                </a:solidFill>
                <a:latin typeface="Arial Narrow" pitchFamily="34" charset="0"/>
              </a:rPr>
              <a:t>Solution concepts, tools, methodologies, discriminators</a:t>
            </a:r>
          </a:p>
          <a:p>
            <a:pPr lvl="1" indent="-285750" eaLnBrk="0" hangingPunct="0">
              <a:spcBef>
                <a:spcPct val="20000"/>
              </a:spcBef>
              <a:buSzPct val="50000"/>
              <a:buFont typeface="Wingdings" pitchFamily="2" charset="2"/>
              <a:buChar char="l"/>
            </a:pPr>
            <a:r>
              <a:rPr lang="en-US" sz="1600" i="1" dirty="0">
                <a:solidFill>
                  <a:schemeClr val="accent2"/>
                </a:solidFill>
                <a:latin typeface="Arial Narrow" pitchFamily="34" charset="0"/>
              </a:rPr>
              <a:t>Proposed actions to gather evidence about the approach, provide more details</a:t>
            </a:r>
          </a:p>
          <a:p>
            <a:pPr lvl="1" indent="-285750" eaLnBrk="0" hangingPunct="0">
              <a:spcBef>
                <a:spcPct val="20000"/>
              </a:spcBef>
              <a:buSzPct val="50000"/>
              <a:buFont typeface="Wingdings" pitchFamily="2" charset="2"/>
              <a:buChar char="l"/>
            </a:pPr>
            <a:r>
              <a:rPr lang="en-US" sz="1600" i="1" dirty="0">
                <a:solidFill>
                  <a:schemeClr val="accent2"/>
                </a:solidFill>
                <a:latin typeface="Arial Narrow" pitchFamily="34" charset="0"/>
              </a:rPr>
              <a:t>Identifies and mitigates risks</a:t>
            </a:r>
            <a:endParaRPr lang="en-US" sz="2800" i="1" dirty="0">
              <a:solidFill>
                <a:schemeClr val="accent2"/>
              </a:solidFill>
              <a:latin typeface="Arial Narrow" pitchFamily="34" charset="0"/>
            </a:endParaRPr>
          </a:p>
        </p:txBody>
      </p:sp>
      <p:sp>
        <p:nvSpPr>
          <p:cNvPr id="6" name="Freeform 36"/>
          <p:cNvSpPr>
            <a:spLocks/>
          </p:cNvSpPr>
          <p:nvPr/>
        </p:nvSpPr>
        <p:spPr bwMode="auto">
          <a:xfrm>
            <a:off x="1042988" y="1371600"/>
            <a:ext cx="7058025" cy="838200"/>
          </a:xfrm>
          <a:custGeom>
            <a:avLst/>
            <a:gdLst>
              <a:gd name="T0" fmla="*/ 0 w 4462"/>
              <a:gd name="T1" fmla="*/ 0 h 503"/>
              <a:gd name="T2" fmla="*/ 6737350 w 4462"/>
              <a:gd name="T3" fmla="*/ 260640 h 503"/>
              <a:gd name="T4" fmla="*/ 6737350 w 4462"/>
              <a:gd name="T5" fmla="*/ 144409 h 503"/>
              <a:gd name="T6" fmla="*/ 7083425 w 4462"/>
              <a:gd name="T7" fmla="*/ 319343 h 503"/>
              <a:gd name="T8" fmla="*/ 6737350 w 4462"/>
              <a:gd name="T9" fmla="*/ 479015 h 503"/>
              <a:gd name="T10" fmla="*/ 6737350 w 4462"/>
              <a:gd name="T11" fmla="*/ 362783 h 503"/>
              <a:gd name="T12" fmla="*/ 0 w 4462"/>
              <a:gd name="T13" fmla="*/ 590550 h 503"/>
              <a:gd name="T14" fmla="*/ 0 60000 65536"/>
              <a:gd name="T15" fmla="*/ 0 60000 65536"/>
              <a:gd name="T16" fmla="*/ 0 60000 65536"/>
              <a:gd name="T17" fmla="*/ 0 60000 65536"/>
              <a:gd name="T18" fmla="*/ 0 60000 65536"/>
              <a:gd name="T19" fmla="*/ 0 60000 65536"/>
              <a:gd name="T20" fmla="*/ 0 60000 65536"/>
              <a:gd name="T21" fmla="*/ 0 w 4462"/>
              <a:gd name="T22" fmla="*/ 0 h 503"/>
              <a:gd name="T23" fmla="*/ 4462 w 4462"/>
              <a:gd name="T24" fmla="*/ 503 h 50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62" h="503">
                <a:moveTo>
                  <a:pt x="0" y="0"/>
                </a:moveTo>
                <a:cubicBezTo>
                  <a:pt x="667" y="192"/>
                  <a:pt x="3537" y="202"/>
                  <a:pt x="4244" y="222"/>
                </a:cubicBezTo>
                <a:lnTo>
                  <a:pt x="4244" y="123"/>
                </a:lnTo>
                <a:lnTo>
                  <a:pt x="4462" y="272"/>
                </a:lnTo>
                <a:lnTo>
                  <a:pt x="4244" y="408"/>
                </a:lnTo>
                <a:lnTo>
                  <a:pt x="4244" y="309"/>
                </a:lnTo>
                <a:cubicBezTo>
                  <a:pt x="3536" y="325"/>
                  <a:pt x="787" y="265"/>
                  <a:pt x="0" y="503"/>
                </a:cubicBezTo>
              </a:path>
            </a:pathLst>
          </a:custGeom>
          <a:solidFill>
            <a:schemeClr val="accent1">
              <a:lumMod val="50000"/>
            </a:schemeClr>
          </a:solidFill>
          <a:ln w="6350">
            <a:solidFill>
              <a:schemeClr val="accent1">
                <a:lumMod val="50000"/>
              </a:schemeClr>
            </a:solidFill>
            <a:round/>
            <a:headEnd/>
            <a:tailEnd/>
          </a:ln>
        </p:spPr>
        <p:txBody>
          <a:bodyPr wrap="none" anchor="ctr"/>
          <a:lstStyle/>
          <a:p>
            <a:pPr>
              <a:defRPr/>
            </a:pPr>
            <a:endParaRPr lang="en-US" dirty="0">
              <a:solidFill>
                <a:schemeClr val="bg1"/>
              </a:solidFill>
              <a:effectLst>
                <a:outerShdw blurRad="38100" dist="38100" dir="2700000" algn="tl">
                  <a:srgbClr val="000000">
                    <a:alpha val="43137"/>
                  </a:srgbClr>
                </a:outerShdw>
              </a:effectLst>
              <a:latin typeface="Arial" pitchFamily="34" charset="0"/>
            </a:endParaRPr>
          </a:p>
        </p:txBody>
      </p:sp>
      <p:sp>
        <p:nvSpPr>
          <p:cNvPr id="10246" name="Rectangle 7"/>
          <p:cNvSpPr>
            <a:spLocks noChangeArrowheads="1"/>
          </p:cNvSpPr>
          <p:nvPr/>
        </p:nvSpPr>
        <p:spPr bwMode="auto">
          <a:xfrm>
            <a:off x="914400" y="2257425"/>
            <a:ext cx="1889125" cy="907941"/>
          </a:xfrm>
          <a:prstGeom prst="rect">
            <a:avLst/>
          </a:prstGeom>
          <a:noFill/>
          <a:ln w="9525">
            <a:noFill/>
            <a:miter lim="800000"/>
            <a:headEnd/>
            <a:tailEnd/>
          </a:ln>
        </p:spPr>
        <p:txBody>
          <a:bodyPr>
            <a:spAutoFit/>
          </a:bodyPr>
          <a:lstStyle/>
          <a:p>
            <a:pPr marL="115888" indent="-115888">
              <a:spcAft>
                <a:spcPts val="200"/>
              </a:spcAft>
            </a:pPr>
            <a:r>
              <a:rPr lang="en-US" sz="1200" dirty="0"/>
              <a:t>Technical  Strategy</a:t>
            </a:r>
          </a:p>
          <a:p>
            <a:pPr marL="115888" indent="-115888">
              <a:spcAft>
                <a:spcPts val="200"/>
              </a:spcAft>
              <a:buFontTx/>
              <a:buChar char="•"/>
            </a:pPr>
            <a:r>
              <a:rPr lang="en-US" sz="1200" dirty="0"/>
              <a:t>Identify requirements</a:t>
            </a:r>
          </a:p>
          <a:p>
            <a:pPr marL="115888" indent="-115888">
              <a:spcAft>
                <a:spcPts val="200"/>
              </a:spcAft>
              <a:buFontTx/>
              <a:buChar char="•"/>
            </a:pPr>
            <a:r>
              <a:rPr lang="en-US" sz="1200" dirty="0"/>
              <a:t>Identify competencies</a:t>
            </a:r>
          </a:p>
          <a:p>
            <a:pPr marL="115888" indent="-115888">
              <a:spcAft>
                <a:spcPts val="200"/>
              </a:spcAft>
              <a:buFontTx/>
              <a:buChar char="•"/>
            </a:pPr>
            <a:r>
              <a:rPr lang="en-US" sz="1200" dirty="0" smtClean="0"/>
              <a:t>Identify </a:t>
            </a:r>
            <a:r>
              <a:rPr lang="en-US" sz="1200" dirty="0"/>
              <a:t>risks</a:t>
            </a:r>
          </a:p>
        </p:txBody>
      </p:sp>
      <p:sp>
        <p:nvSpPr>
          <p:cNvPr id="10247" name="Rectangle 8"/>
          <p:cNvSpPr>
            <a:spLocks noChangeArrowheads="1"/>
          </p:cNvSpPr>
          <p:nvPr/>
        </p:nvSpPr>
        <p:spPr bwMode="auto">
          <a:xfrm>
            <a:off x="2773363" y="2257425"/>
            <a:ext cx="1844675" cy="1538883"/>
          </a:xfrm>
          <a:prstGeom prst="rect">
            <a:avLst/>
          </a:prstGeom>
          <a:noFill/>
          <a:ln w="9525">
            <a:noFill/>
            <a:miter lim="800000"/>
            <a:headEnd/>
            <a:tailEnd/>
          </a:ln>
        </p:spPr>
        <p:txBody>
          <a:bodyPr>
            <a:spAutoFit/>
          </a:bodyPr>
          <a:lstStyle/>
          <a:p>
            <a:pPr marL="115888" indent="-115888">
              <a:spcAft>
                <a:spcPts val="200"/>
              </a:spcAft>
            </a:pPr>
            <a:r>
              <a:rPr lang="en-US" sz="1200" dirty="0"/>
              <a:t>Refine during Capture </a:t>
            </a:r>
          </a:p>
          <a:p>
            <a:pPr marL="115888" indent="-115888">
              <a:spcAft>
                <a:spcPts val="200"/>
              </a:spcAft>
              <a:buFontTx/>
              <a:buChar char="•"/>
            </a:pPr>
            <a:r>
              <a:rPr lang="en-US" sz="1200" dirty="0"/>
              <a:t>Win strategy</a:t>
            </a:r>
          </a:p>
          <a:p>
            <a:pPr marL="115888" indent="-115888">
              <a:spcAft>
                <a:spcPts val="200"/>
              </a:spcAft>
              <a:buFontTx/>
              <a:buChar char="•"/>
            </a:pPr>
            <a:r>
              <a:rPr lang="en-US" sz="1200" dirty="0"/>
              <a:t>Features and benefits</a:t>
            </a:r>
          </a:p>
          <a:p>
            <a:pPr marL="115888" indent="-115888">
              <a:spcAft>
                <a:spcPts val="200"/>
              </a:spcAft>
              <a:buFontTx/>
              <a:buChar char="•"/>
            </a:pPr>
            <a:r>
              <a:rPr lang="en-US" sz="1200" dirty="0"/>
              <a:t>Gaps identified</a:t>
            </a:r>
          </a:p>
          <a:p>
            <a:pPr marL="115888" indent="-115888">
              <a:spcAft>
                <a:spcPts val="200"/>
              </a:spcAft>
              <a:buFontTx/>
              <a:buChar char="•"/>
            </a:pPr>
            <a:r>
              <a:rPr lang="en-US" sz="1200" dirty="0"/>
              <a:t>Risk mitigation </a:t>
            </a:r>
            <a:r>
              <a:rPr lang="en-US" sz="1200" dirty="0" smtClean="0"/>
              <a:t>plans</a:t>
            </a:r>
          </a:p>
          <a:p>
            <a:pPr marL="115888" indent="-115888">
              <a:spcAft>
                <a:spcPts val="200"/>
              </a:spcAft>
              <a:buFontTx/>
              <a:buChar char="•"/>
            </a:pPr>
            <a:r>
              <a:rPr lang="en-US" sz="1200" dirty="0" smtClean="0"/>
              <a:t>Make key decisions</a:t>
            </a:r>
            <a:endParaRPr lang="en-US" sz="1200" dirty="0"/>
          </a:p>
          <a:p>
            <a:pPr marL="115888" indent="-115888">
              <a:spcAft>
                <a:spcPts val="200"/>
              </a:spcAft>
              <a:buFontTx/>
              <a:buChar char="•"/>
            </a:pPr>
            <a:endParaRPr lang="en-US" sz="1200" dirty="0"/>
          </a:p>
        </p:txBody>
      </p:sp>
      <p:sp>
        <p:nvSpPr>
          <p:cNvPr id="10" name="Rectangle 9"/>
          <p:cNvSpPr/>
          <p:nvPr/>
        </p:nvSpPr>
        <p:spPr>
          <a:xfrm>
            <a:off x="1055688" y="1600200"/>
            <a:ext cx="2957512" cy="369888"/>
          </a:xfrm>
          <a:prstGeom prst="rect">
            <a:avLst/>
          </a:prstGeom>
        </p:spPr>
        <p:txBody>
          <a:bodyPr wrap="none">
            <a:spAutoFit/>
          </a:bodyPr>
          <a:lstStyle/>
          <a:p>
            <a:pPr>
              <a:defRPr/>
            </a:pPr>
            <a:r>
              <a:rPr lang="en-US" dirty="0">
                <a:solidFill>
                  <a:schemeClr val="bg1"/>
                </a:solidFill>
                <a:effectLst>
                  <a:outerShdw blurRad="38100" dist="38100" dir="2700000" algn="tl">
                    <a:srgbClr val="000000">
                      <a:alpha val="43137"/>
                    </a:srgbClr>
                  </a:outerShdw>
                </a:effectLst>
                <a:latin typeface="Arial" pitchFamily="34" charset="0"/>
              </a:rPr>
              <a:t>Continuous update/refinement</a:t>
            </a:r>
          </a:p>
        </p:txBody>
      </p:sp>
      <p:sp>
        <p:nvSpPr>
          <p:cNvPr id="11" name="Content Placeholder 2"/>
          <p:cNvSpPr txBox="1">
            <a:spLocks/>
          </p:cNvSpPr>
          <p:nvPr/>
        </p:nvSpPr>
        <p:spPr>
          <a:xfrm>
            <a:off x="4938713" y="3773488"/>
            <a:ext cx="3519487" cy="1941512"/>
          </a:xfrm>
          <a:prstGeom prst="rect">
            <a:avLst/>
          </a:prstGeom>
          <a:ln>
            <a:solidFill>
              <a:srgbClr val="355D7E"/>
            </a:solidFill>
          </a:ln>
        </p:spPr>
        <p:txBody>
          <a:bodyPr/>
          <a:lstStyle/>
          <a:p>
            <a:pPr marL="320040" indent="-320040" fontAlgn="auto">
              <a:spcAft>
                <a:spcPts val="0"/>
              </a:spcAft>
              <a:buClr>
                <a:schemeClr val="tx2"/>
              </a:buClr>
              <a:buSzPct val="60000"/>
              <a:buFont typeface="Wingdings"/>
              <a:buChar char=""/>
              <a:defRPr/>
            </a:pPr>
            <a:r>
              <a:rPr lang="en-US" dirty="0">
                <a:latin typeface="Arial Narrow" pitchFamily="34" charset="0"/>
                <a:ea typeface="+mn-ea"/>
              </a:rPr>
              <a:t>Documentation</a:t>
            </a:r>
          </a:p>
          <a:p>
            <a:pPr lvl="1" indent="-285750" eaLnBrk="0" hangingPunct="0">
              <a:spcBef>
                <a:spcPct val="20000"/>
              </a:spcBef>
              <a:buClr>
                <a:schemeClr val="accent6">
                  <a:lumMod val="60000"/>
                  <a:lumOff val="40000"/>
                </a:schemeClr>
              </a:buClr>
              <a:buSzPct val="50000"/>
              <a:buFont typeface="Wingdings" pitchFamily="2" charset="2"/>
              <a:buChar char="q"/>
              <a:defRPr/>
            </a:pPr>
            <a:r>
              <a:rPr lang="en-US" sz="1600" i="1" dirty="0">
                <a:solidFill>
                  <a:schemeClr val="accent2"/>
                </a:solidFill>
                <a:latin typeface="Arial Narrow" pitchFamily="34" charset="0"/>
              </a:rPr>
              <a:t>Win strategy</a:t>
            </a:r>
          </a:p>
          <a:p>
            <a:pPr lvl="1" indent="-285750" eaLnBrk="0" hangingPunct="0">
              <a:spcBef>
                <a:spcPct val="20000"/>
              </a:spcBef>
              <a:buClr>
                <a:schemeClr val="accent6">
                  <a:lumMod val="60000"/>
                  <a:lumOff val="40000"/>
                </a:schemeClr>
              </a:buClr>
              <a:buSzPct val="50000"/>
              <a:buFont typeface="Wingdings" pitchFamily="2" charset="2"/>
              <a:buChar char="q"/>
              <a:defRPr/>
            </a:pPr>
            <a:r>
              <a:rPr lang="en-US" sz="1600" i="1" dirty="0">
                <a:solidFill>
                  <a:schemeClr val="accent2"/>
                </a:solidFill>
                <a:latin typeface="Arial Narrow" pitchFamily="34" charset="0"/>
              </a:rPr>
              <a:t>Features and benefits</a:t>
            </a:r>
          </a:p>
          <a:p>
            <a:pPr lvl="1" indent="-285750" eaLnBrk="0" hangingPunct="0">
              <a:spcBef>
                <a:spcPct val="20000"/>
              </a:spcBef>
              <a:buClr>
                <a:schemeClr val="accent6">
                  <a:lumMod val="60000"/>
                  <a:lumOff val="40000"/>
                </a:schemeClr>
              </a:buClr>
              <a:buSzPct val="50000"/>
              <a:buFont typeface="Wingdings" pitchFamily="2" charset="2"/>
              <a:buChar char="q"/>
              <a:defRPr/>
            </a:pPr>
            <a:r>
              <a:rPr lang="en-US" sz="1600" i="1" dirty="0">
                <a:solidFill>
                  <a:schemeClr val="accent2"/>
                </a:solidFill>
                <a:latin typeface="Arial Narrow" pitchFamily="34" charset="0"/>
              </a:rPr>
              <a:t>Solution worksheets</a:t>
            </a:r>
          </a:p>
          <a:p>
            <a:pPr lvl="1" indent="-285750" eaLnBrk="0" hangingPunct="0">
              <a:spcBef>
                <a:spcPct val="20000"/>
              </a:spcBef>
              <a:buClr>
                <a:schemeClr val="accent6">
                  <a:lumMod val="60000"/>
                  <a:lumOff val="40000"/>
                </a:schemeClr>
              </a:buClr>
              <a:buSzPct val="50000"/>
              <a:buFont typeface="Wingdings" pitchFamily="2" charset="2"/>
              <a:buChar char="q"/>
              <a:defRPr/>
            </a:pPr>
            <a:r>
              <a:rPr lang="en-US" sz="1600" i="1" dirty="0">
                <a:solidFill>
                  <a:schemeClr val="accent2"/>
                </a:solidFill>
                <a:latin typeface="Arial Narrow" pitchFamily="34" charset="0"/>
              </a:rPr>
              <a:t>Risk documentation</a:t>
            </a:r>
          </a:p>
          <a:p>
            <a:pPr lvl="1" indent="-285750" eaLnBrk="0" hangingPunct="0">
              <a:spcBef>
                <a:spcPct val="20000"/>
              </a:spcBef>
              <a:buClr>
                <a:schemeClr val="accent6">
                  <a:lumMod val="60000"/>
                  <a:lumOff val="40000"/>
                </a:schemeClr>
              </a:buClr>
              <a:buSzPct val="50000"/>
              <a:buFont typeface="Wingdings" pitchFamily="2" charset="2"/>
              <a:buChar char="q"/>
              <a:defRPr/>
            </a:pPr>
            <a:r>
              <a:rPr lang="en-US" sz="1600" i="1" dirty="0">
                <a:solidFill>
                  <a:schemeClr val="accent2"/>
                </a:solidFill>
                <a:latin typeface="Arial Narrow" pitchFamily="34" charset="0"/>
              </a:rPr>
              <a:t>Pre-proposal products</a:t>
            </a:r>
          </a:p>
          <a:p>
            <a:pPr marL="640080" lvl="1" indent="-274320" fontAlgn="t">
              <a:spcAft>
                <a:spcPts val="200"/>
              </a:spcAft>
              <a:buClr>
                <a:schemeClr val="accent1"/>
              </a:buClr>
              <a:buSzPct val="70000"/>
              <a:buFont typeface="Wingdings 2"/>
              <a:buChar char=""/>
              <a:defRPr/>
            </a:pPr>
            <a:endParaRPr lang="en-US" sz="1600" dirty="0">
              <a:latin typeface="Arial Narrow" pitchFamily="34" charset="0"/>
            </a:endParaRPr>
          </a:p>
        </p:txBody>
      </p:sp>
      <p:sp>
        <p:nvSpPr>
          <p:cNvPr id="10250" name="Rectangle 11"/>
          <p:cNvSpPr>
            <a:spLocks noChangeArrowheads="1"/>
          </p:cNvSpPr>
          <p:nvPr/>
        </p:nvSpPr>
        <p:spPr bwMode="auto">
          <a:xfrm>
            <a:off x="4738688" y="2257425"/>
            <a:ext cx="1966912" cy="1933575"/>
          </a:xfrm>
          <a:prstGeom prst="rect">
            <a:avLst/>
          </a:prstGeom>
          <a:noFill/>
          <a:ln w="9525">
            <a:noFill/>
            <a:miter lim="800000"/>
            <a:headEnd/>
            <a:tailEnd/>
          </a:ln>
        </p:spPr>
        <p:txBody>
          <a:bodyPr>
            <a:spAutoFit/>
          </a:bodyPr>
          <a:lstStyle/>
          <a:p>
            <a:pPr marL="115888" indent="-115888">
              <a:spcAft>
                <a:spcPts val="200"/>
              </a:spcAft>
            </a:pPr>
            <a:r>
              <a:rPr lang="en-US" sz="1200" dirty="0"/>
              <a:t>Build Pre-proposal Products </a:t>
            </a:r>
          </a:p>
          <a:p>
            <a:pPr marL="115888" indent="-115888">
              <a:spcAft>
                <a:spcPts val="200"/>
              </a:spcAft>
              <a:buFontTx/>
              <a:buChar char="•"/>
            </a:pPr>
            <a:r>
              <a:rPr lang="en-US" sz="1200" dirty="0"/>
              <a:t>Customer input</a:t>
            </a:r>
          </a:p>
          <a:p>
            <a:pPr marL="115888" indent="-115888">
              <a:spcAft>
                <a:spcPts val="200"/>
              </a:spcAft>
              <a:buFontTx/>
              <a:buChar char="•"/>
            </a:pPr>
            <a:r>
              <a:rPr lang="en-US" sz="1200" dirty="0" smtClean="0"/>
              <a:t>Straw man </a:t>
            </a:r>
            <a:r>
              <a:rPr lang="en-US" sz="1200" dirty="0"/>
              <a:t>RFP</a:t>
            </a:r>
          </a:p>
          <a:p>
            <a:pPr marL="115888" indent="-115888">
              <a:spcAft>
                <a:spcPts val="200"/>
              </a:spcAft>
              <a:buFontTx/>
              <a:buChar char="•"/>
            </a:pPr>
            <a:r>
              <a:rPr lang="en-US" sz="1200" dirty="0"/>
              <a:t>WBS</a:t>
            </a:r>
          </a:p>
          <a:p>
            <a:pPr marL="115888" indent="-115888">
              <a:spcAft>
                <a:spcPts val="200"/>
              </a:spcAft>
              <a:buFontTx/>
              <a:buChar char="•"/>
            </a:pPr>
            <a:r>
              <a:rPr lang="en-US" sz="1200" dirty="0"/>
              <a:t>Gaps  identified</a:t>
            </a:r>
          </a:p>
          <a:p>
            <a:pPr marL="115888" indent="-115888">
              <a:spcAft>
                <a:spcPts val="200"/>
              </a:spcAft>
              <a:buFontTx/>
              <a:buChar char="•"/>
            </a:pPr>
            <a:r>
              <a:rPr lang="en-US" sz="1200" dirty="0"/>
              <a:t>Discriminators identified</a:t>
            </a:r>
          </a:p>
          <a:p>
            <a:pPr marL="115888" indent="-115888">
              <a:spcAft>
                <a:spcPts val="200"/>
              </a:spcAft>
              <a:buFontTx/>
              <a:buChar char="•"/>
            </a:pPr>
            <a:endParaRPr lang="en-US" sz="1200" dirty="0"/>
          </a:p>
          <a:p>
            <a:pPr marL="115888" indent="-115888">
              <a:spcAft>
                <a:spcPts val="200"/>
              </a:spcAft>
              <a:buFontTx/>
              <a:buChar char="•"/>
            </a:pPr>
            <a:endParaRPr lang="en-US" sz="1200" dirty="0"/>
          </a:p>
        </p:txBody>
      </p:sp>
      <p:sp>
        <p:nvSpPr>
          <p:cNvPr id="10251" name="Rectangle 15"/>
          <p:cNvSpPr>
            <a:spLocks noChangeArrowheads="1"/>
          </p:cNvSpPr>
          <p:nvPr/>
        </p:nvSpPr>
        <p:spPr bwMode="auto">
          <a:xfrm>
            <a:off x="6553200" y="2257425"/>
            <a:ext cx="1844675" cy="908050"/>
          </a:xfrm>
          <a:prstGeom prst="rect">
            <a:avLst/>
          </a:prstGeom>
          <a:noFill/>
          <a:ln w="9525">
            <a:noFill/>
            <a:miter lim="800000"/>
            <a:headEnd/>
            <a:tailEnd/>
          </a:ln>
        </p:spPr>
        <p:txBody>
          <a:bodyPr>
            <a:spAutoFit/>
          </a:bodyPr>
          <a:lstStyle/>
          <a:p>
            <a:pPr marL="115888" indent="-115888">
              <a:spcAft>
                <a:spcPts val="200"/>
              </a:spcAft>
            </a:pPr>
            <a:r>
              <a:rPr lang="en-US" sz="1200" dirty="0"/>
              <a:t>Finalize during Proposal  </a:t>
            </a:r>
          </a:p>
          <a:p>
            <a:pPr marL="115888" indent="-115888">
              <a:spcAft>
                <a:spcPts val="200"/>
              </a:spcAft>
              <a:buFontTx/>
              <a:buChar char="•"/>
            </a:pPr>
            <a:r>
              <a:rPr lang="en-US" sz="1200" dirty="0"/>
              <a:t>Final technical solution</a:t>
            </a:r>
          </a:p>
          <a:p>
            <a:pPr marL="115888" indent="-115888">
              <a:spcAft>
                <a:spcPts val="200"/>
              </a:spcAft>
              <a:buFontTx/>
              <a:buChar char="•"/>
            </a:pPr>
            <a:endParaRPr lang="en-US" sz="1200" dirty="0"/>
          </a:p>
          <a:p>
            <a:pPr marL="115888" indent="-115888">
              <a:spcAft>
                <a:spcPts val="200"/>
              </a:spcAft>
              <a:buFontTx/>
              <a:buChar char="•"/>
            </a:pPr>
            <a:endParaRPr lang="en-US" sz="1200" dirty="0"/>
          </a:p>
        </p:txBody>
      </p:sp>
      <p:sp>
        <p:nvSpPr>
          <p:cNvPr id="14" name="Slide Number Placeholder 13"/>
          <p:cNvSpPr>
            <a:spLocks noGrp="1"/>
          </p:cNvSpPr>
          <p:nvPr>
            <p:ph type="sldNum" sz="quarter" idx="10"/>
          </p:nvPr>
        </p:nvSpPr>
        <p:spPr/>
        <p:txBody>
          <a:bodyPr/>
          <a:lstStyle/>
          <a:p>
            <a:pPr>
              <a:defRPr/>
            </a:pPr>
            <a:fld id="{95F3D4EF-7305-4072-8CF5-DA10E09B2211}"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457200"/>
            <a:ext cx="8229600" cy="1143000"/>
          </a:xfrm>
        </p:spPr>
        <p:txBody>
          <a:bodyPr/>
          <a:lstStyle/>
          <a:p>
            <a:r>
              <a:rPr lang="en-US" sz="3200" dirty="0" smtClean="0"/>
              <a:t>Start with a high level technical strategy to qualify the deal</a:t>
            </a:r>
          </a:p>
        </p:txBody>
      </p:sp>
      <p:sp>
        <p:nvSpPr>
          <p:cNvPr id="11267" name="Content Placeholder 2"/>
          <p:cNvSpPr>
            <a:spLocks noGrp="1"/>
          </p:cNvSpPr>
          <p:nvPr>
            <p:ph idx="1"/>
          </p:nvPr>
        </p:nvSpPr>
        <p:spPr/>
        <p:txBody>
          <a:bodyPr/>
          <a:lstStyle/>
          <a:p>
            <a:pPr eaLnBrk="1" hangingPunct="1"/>
            <a:r>
              <a:rPr lang="en-US" sz="2800" dirty="0" smtClean="0"/>
              <a:t>Review the client need</a:t>
            </a:r>
          </a:p>
          <a:p>
            <a:pPr eaLnBrk="1" hangingPunct="1"/>
            <a:r>
              <a:rPr lang="en-US" sz="2800" dirty="0" smtClean="0"/>
              <a:t>Assess your capabilities</a:t>
            </a:r>
          </a:p>
          <a:p>
            <a:pPr eaLnBrk="1" hangingPunct="1"/>
            <a:r>
              <a:rPr lang="en-US" sz="2800" dirty="0" smtClean="0"/>
              <a:t>Consider competitors solutions</a:t>
            </a:r>
          </a:p>
        </p:txBody>
      </p:sp>
      <p:sp>
        <p:nvSpPr>
          <p:cNvPr id="4" name="Slide Number Placeholder 3"/>
          <p:cNvSpPr>
            <a:spLocks noGrp="1"/>
          </p:cNvSpPr>
          <p:nvPr>
            <p:ph type="sldNum" sz="quarter" idx="10"/>
          </p:nvPr>
        </p:nvSpPr>
        <p:spPr/>
        <p:txBody>
          <a:bodyPr/>
          <a:lstStyle/>
          <a:p>
            <a:pPr>
              <a:defRPr/>
            </a:pPr>
            <a:fld id="{95F3D4EF-7305-4072-8CF5-DA10E09B2211}"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id Proposal Con Crouter draft 3_10 KP">
  <a:themeElements>
    <a:clrScheme name="Office Theme 2">
      <a:dk1>
        <a:srgbClr val="022365"/>
      </a:dk1>
      <a:lt1>
        <a:srgbClr val="FFFFFF"/>
      </a:lt1>
      <a:dk2>
        <a:srgbClr val="1F497D"/>
      </a:dk2>
      <a:lt2>
        <a:srgbClr val="C1C8D2"/>
      </a:lt2>
      <a:accent1>
        <a:srgbClr val="4467A7"/>
      </a:accent1>
      <a:accent2>
        <a:srgbClr val="089400"/>
      </a:accent2>
      <a:accent3>
        <a:srgbClr val="FFFFFF"/>
      </a:accent3>
      <a:accent4>
        <a:srgbClr val="011C55"/>
      </a:accent4>
      <a:accent5>
        <a:srgbClr val="B0B8D0"/>
      </a:accent5>
      <a:accent6>
        <a:srgbClr val="068600"/>
      </a:accent6>
      <a:hlink>
        <a:srgbClr val="8FC664"/>
      </a:hlink>
      <a:folHlink>
        <a:srgbClr val="8FBC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022365"/>
        </a:dk1>
        <a:lt1>
          <a:srgbClr val="FFFFFF"/>
        </a:lt1>
        <a:dk2>
          <a:srgbClr val="1F497D"/>
        </a:dk2>
        <a:lt2>
          <a:srgbClr val="C1C8D2"/>
        </a:lt2>
        <a:accent1>
          <a:srgbClr val="4467A7"/>
        </a:accent1>
        <a:accent2>
          <a:srgbClr val="089400"/>
        </a:accent2>
        <a:accent3>
          <a:srgbClr val="FFFFFF"/>
        </a:accent3>
        <a:accent4>
          <a:srgbClr val="011C55"/>
        </a:accent4>
        <a:accent5>
          <a:srgbClr val="B0B8D0"/>
        </a:accent5>
        <a:accent6>
          <a:srgbClr val="068600"/>
        </a:accent6>
        <a:hlink>
          <a:srgbClr val="8FC664"/>
        </a:hlink>
        <a:folHlink>
          <a:srgbClr val="8FBC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22365"/>
    </a:dk1>
    <a:lt1>
      <a:srgbClr val="FFFFFF"/>
    </a:lt1>
    <a:dk2>
      <a:srgbClr val="1F497D"/>
    </a:dk2>
    <a:lt2>
      <a:srgbClr val="C1C8D2"/>
    </a:lt2>
    <a:accent1>
      <a:srgbClr val="4467A7"/>
    </a:accent1>
    <a:accent2>
      <a:srgbClr val="009400"/>
    </a:accent2>
    <a:accent3>
      <a:srgbClr val="FFFFFF"/>
    </a:accent3>
    <a:accent4>
      <a:srgbClr val="011C55"/>
    </a:accent4>
    <a:accent5>
      <a:srgbClr val="B0B8D0"/>
    </a:accent5>
    <a:accent6>
      <a:srgbClr val="008600"/>
    </a:accent6>
    <a:hlink>
      <a:srgbClr val="8FC664"/>
    </a:hlink>
    <a:folHlink>
      <a:srgbClr val="8FBC8E"/>
    </a:folHlink>
  </a:clrScheme>
</a:themeOverride>
</file>

<file path=docProps/app.xml><?xml version="1.0" encoding="utf-8"?>
<Properties xmlns="http://schemas.openxmlformats.org/officeDocument/2006/extended-properties" xmlns:vt="http://schemas.openxmlformats.org/officeDocument/2006/docPropsVTypes">
  <Template>Bid Proposal Con Crouter draft 3_10 KP</Template>
  <TotalTime>302</TotalTime>
  <Words>2566</Words>
  <Application>Microsoft Office PowerPoint</Application>
  <PresentationFormat>On-screen Show (4:3)</PresentationFormat>
  <Paragraphs>331</Paragraphs>
  <Slides>23</Slides>
  <Notes>21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Bid Proposal Con Crouter draft 3_10 KP</vt:lpstr>
      <vt:lpstr>The Lego Effect</vt:lpstr>
      <vt:lpstr>Agenda</vt:lpstr>
      <vt:lpstr> The start of every proposal looks like this! </vt:lpstr>
      <vt:lpstr>Compliance doesn’t seem that hard</vt:lpstr>
      <vt:lpstr>We all want to go beyond compliance to create a great proposal!</vt:lpstr>
      <vt:lpstr>Solution Engineering</vt:lpstr>
      <vt:lpstr>There are many elements and influences on the  technical solution</vt:lpstr>
      <vt:lpstr>The technical solution doesn’t start with the RFP</vt:lpstr>
      <vt:lpstr>Start with a high level technical strategy to qualify the deal</vt:lpstr>
      <vt:lpstr>Develop a preliminary solution during capture</vt:lpstr>
      <vt:lpstr>Creating the preliminary solution</vt:lpstr>
      <vt:lpstr>Refine the solution–Use a checklist </vt:lpstr>
      <vt:lpstr>Finalize and write the technical solution</vt:lpstr>
      <vt:lpstr>Focus the troops (writers)</vt:lpstr>
      <vt:lpstr>What is our understanding?</vt:lpstr>
      <vt:lpstr>How are we going to do it?</vt:lpstr>
      <vt:lpstr>How are we going to do it? (2)</vt:lpstr>
      <vt:lpstr>So what?</vt:lpstr>
      <vt:lpstr>Prove it</vt:lpstr>
      <vt:lpstr>When complete, it looks like this</vt:lpstr>
      <vt:lpstr>Conclusion</vt:lpstr>
      <vt:lpstr>Slide 22</vt:lpstr>
      <vt:lpstr>Contact Information </vt:lpstr>
    </vt:vector>
  </TitlesOfParts>
  <Company>Booz Allen Hamilton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Lego Effect</dc:title>
  <dc:creator>Brooke</dc:creator>
  <cp:lastModifiedBy>Brooke</cp:lastModifiedBy>
  <cp:revision>34</cp:revision>
  <dcterms:created xsi:type="dcterms:W3CDTF">2012-04-23T13:35:36Z</dcterms:created>
  <dcterms:modified xsi:type="dcterms:W3CDTF">2012-06-02T10:55:02Z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000800a4060000000000010250600207f7000400038000</vt:lpwstr>
  </property>
</Properties>
</file>