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83" r:id="rId3"/>
    <p:sldId id="284" r:id="rId4"/>
    <p:sldId id="258" r:id="rId5"/>
    <p:sldId id="277" r:id="rId6"/>
    <p:sldId id="278" r:id="rId7"/>
    <p:sldId id="279" r:id="rId8"/>
    <p:sldId id="260" r:id="rId9"/>
    <p:sldId id="261" r:id="rId10"/>
    <p:sldId id="280" r:id="rId11"/>
    <p:sldId id="281" r:id="rId12"/>
    <p:sldId id="263" r:id="rId13"/>
    <p:sldId id="264" r:id="rId14"/>
    <p:sldId id="265" r:id="rId15"/>
    <p:sldId id="266" r:id="rId16"/>
    <p:sldId id="267" r:id="rId17"/>
    <p:sldId id="268" r:id="rId18"/>
    <p:sldId id="269" r:id="rId19"/>
    <p:sldId id="272" r:id="rId20"/>
    <p:sldId id="271" r:id="rId21"/>
    <p:sldId id="270" r:id="rId22"/>
    <p:sldId id="273" r:id="rId23"/>
    <p:sldId id="28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D795"/>
    <a:srgbClr val="67094C"/>
    <a:srgbClr val="BDEEFF"/>
    <a:srgbClr val="FF9F9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01" autoAdjust="0"/>
    <p:restoredTop sz="87437" autoAdjust="0"/>
  </p:normalViewPr>
  <p:slideViewPr>
    <p:cSldViewPr>
      <p:cViewPr varScale="1">
        <p:scale>
          <a:sx n="83" d="100"/>
          <a:sy n="83" d="100"/>
        </p:scale>
        <p:origin x="-490" y="-67"/>
      </p:cViewPr>
      <p:guideLst>
        <p:guide orient="horz" pos="2160"/>
        <p:guide pos="2880"/>
      </p:guideLst>
    </p:cSldViewPr>
  </p:slideViewPr>
  <p:notesTextViewPr>
    <p:cViewPr>
      <p:scale>
        <a:sx n="100" d="100"/>
        <a:sy n="100" d="100"/>
      </p:scale>
      <p:origin x="0" y="0"/>
    </p:cViewPr>
  </p:notesTextViewPr>
  <p:notesViewPr>
    <p:cSldViewPr>
      <p:cViewPr varScale="1">
        <p:scale>
          <a:sx n="65" d="100"/>
          <a:sy n="65" d="100"/>
        </p:scale>
        <p:origin x="-3130" y="-9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C518A96-FE84-456F-A59F-872D1C2F7340}" type="datetimeFigureOut">
              <a:rPr lang="en-US" smtClean="0"/>
              <a:t>3/5/2012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958D09-E5EF-4658-8AEB-7643EE3AC449}" type="slidenum">
              <a:rPr lang="en-US" smtClean="0"/>
              <a:t>‹#›</a:t>
            </a:fld>
            <a:endParaRPr lang="en-US"/>
          </a:p>
        </p:txBody>
      </p:sp>
    </p:spTree>
    <p:extLst>
      <p:ext uri="{BB962C8B-B14F-4D97-AF65-F5344CB8AC3E}">
        <p14:creationId xmlns:p14="http://schemas.microsoft.com/office/powerpoint/2010/main" val="172651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D866B7-484F-4376-BBA2-6E46C54620F2}" type="datetimeFigureOut">
              <a:rPr lang="en-US" smtClean="0"/>
              <a:pPr/>
              <a:t>3/5/2012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C95B87-74C7-42B1-86DB-FB16F8434803}" type="slidenum">
              <a:rPr lang="en-US" smtClean="0"/>
              <a:pPr/>
              <a:t>‹#›</a:t>
            </a:fld>
            <a:endParaRPr lang="en-US" dirty="0"/>
          </a:p>
        </p:txBody>
      </p:sp>
    </p:spTree>
    <p:extLst>
      <p:ext uri="{BB962C8B-B14F-4D97-AF65-F5344CB8AC3E}">
        <p14:creationId xmlns:p14="http://schemas.microsoft.com/office/powerpoint/2010/main" val="2196270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a:xfrm>
            <a:off x="304800" y="5229225"/>
            <a:ext cx="7723188" cy="762000"/>
          </a:xfrm>
          <a:effectLst>
            <a:outerShdw dist="35921" dir="2700000" algn="ctr" rotWithShape="0">
              <a:schemeClr val="bg1"/>
            </a:outerShdw>
          </a:effectLst>
        </p:spPr>
        <p:txBody>
          <a:bodyPr anchor="b"/>
          <a:lstStyle>
            <a:lvl1pPr>
              <a:defRPr/>
            </a:lvl1pPr>
          </a:lstStyle>
          <a:p>
            <a:r>
              <a:rPr lang="en-US" smtClean="0"/>
              <a:t>Click to edit Master title style</a:t>
            </a:r>
            <a:endParaRPr lang="en-US"/>
          </a:p>
        </p:txBody>
      </p:sp>
      <p:sp>
        <p:nvSpPr>
          <p:cNvPr id="88067" name="Rectangle 3"/>
          <p:cNvSpPr>
            <a:spLocks noGrp="1" noChangeArrowheads="1"/>
          </p:cNvSpPr>
          <p:nvPr>
            <p:ph type="subTitle" idx="1"/>
          </p:nvPr>
        </p:nvSpPr>
        <p:spPr>
          <a:xfrm>
            <a:off x="304800" y="6021388"/>
            <a:ext cx="7723188" cy="792162"/>
          </a:xfrm>
          <a:effectLst>
            <a:outerShdw dist="28398" dir="1593903" algn="ctr" rotWithShape="0">
              <a:schemeClr val="bg1"/>
            </a:outerShdw>
          </a:effectLst>
        </p:spPr>
        <p:txBody>
          <a:bodyPr/>
          <a:lstStyle>
            <a:lvl1pPr marL="0" indent="0">
              <a:buFont typeface="Wingdings" pitchFamily="2" charset="2"/>
              <a:buNone/>
              <a:defRPr sz="2400"/>
            </a:lvl1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304800"/>
            <a:ext cx="2114550" cy="61229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04800"/>
            <a:ext cx="6191250" cy="61229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391400" cy="996950"/>
          </a:xfrm>
        </p:spPr>
        <p:txBody>
          <a:bodyPr/>
          <a:lstStyle/>
          <a:p>
            <a:r>
              <a:rPr lang="en-US" smtClean="0"/>
              <a:t>Click to edit Master title style</a:t>
            </a:r>
            <a:endParaRPr lang="en-US"/>
          </a:p>
        </p:txBody>
      </p:sp>
      <p:sp>
        <p:nvSpPr>
          <p:cNvPr id="3" name="Content Placeholder 2"/>
          <p:cNvSpPr>
            <a:spLocks noGrp="1"/>
          </p:cNvSpPr>
          <p:nvPr>
            <p:ph idx="1"/>
          </p:nvPr>
        </p:nvSpPr>
        <p:spPr>
          <a:xfrm>
            <a:off x="533400" y="1676400"/>
            <a:ext cx="8305800" cy="4751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152400" y="6477000"/>
            <a:ext cx="2133600" cy="304800"/>
          </a:xfrm>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76400"/>
            <a:ext cx="4076700" cy="4751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76400"/>
            <a:ext cx="4076700" cy="4751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6988E9A6-06D7-43CF-89C8-4B27183031C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bwMode="auto">
          <a:xfrm>
            <a:off x="1600200" y="76200"/>
            <a:ext cx="7391400" cy="99695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bodyPr>
          <a:lstStyle/>
          <a:p>
            <a:pPr lvl="0"/>
            <a:r>
              <a:rPr lang="en-US" dirty="0" smtClean="0"/>
              <a:t>Click to edit title style</a:t>
            </a:r>
          </a:p>
        </p:txBody>
      </p:sp>
      <p:sp>
        <p:nvSpPr>
          <p:cNvPr id="87043" name="Rectangle 3"/>
          <p:cNvSpPr>
            <a:spLocks noGrp="1" noChangeArrowheads="1"/>
          </p:cNvSpPr>
          <p:nvPr>
            <p:ph type="body" idx="1"/>
          </p:nvPr>
        </p:nvSpPr>
        <p:spPr bwMode="auto">
          <a:xfrm>
            <a:off x="533400" y="1676400"/>
            <a:ext cx="8305800" cy="4751388"/>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7046" name="Rectangle 6"/>
          <p:cNvSpPr>
            <a:spLocks noGrp="1" noChangeArrowheads="1"/>
          </p:cNvSpPr>
          <p:nvPr>
            <p:ph type="sldNum" sz="quarter" idx="4"/>
          </p:nvPr>
        </p:nvSpPr>
        <p:spPr bwMode="auto">
          <a:xfrm>
            <a:off x="152400" y="64770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smtClean="0"/>
            </a:lvl1pPr>
          </a:lstStyle>
          <a:p>
            <a:fld id="{6988E9A6-06D7-43CF-89C8-4B27183031C0}" type="slidenum">
              <a:rPr lang="en-US" smtClean="0"/>
              <a:pPr/>
              <a:t>‹#›</a:t>
            </a:fld>
            <a:endParaRPr lang="en-US" dirty="0"/>
          </a:p>
        </p:txBody>
      </p:sp>
      <p:sp>
        <p:nvSpPr>
          <p:cNvPr id="87048" name="Line 8"/>
          <p:cNvSpPr>
            <a:spLocks noChangeShapeType="1"/>
          </p:cNvSpPr>
          <p:nvPr/>
        </p:nvSpPr>
        <p:spPr bwMode="auto">
          <a:xfrm>
            <a:off x="0" y="1143000"/>
            <a:ext cx="9144000" cy="0"/>
          </a:xfrm>
          <a:prstGeom prst="line">
            <a:avLst/>
          </a:prstGeom>
          <a:noFill/>
          <a:ln w="57150" cmpd="thickThin">
            <a:solidFill>
              <a:schemeClr val="tx1"/>
            </a:solidFill>
            <a:round/>
            <a:headEnd/>
            <a:tailEnd/>
          </a:ln>
          <a:effectLst/>
        </p:spPr>
        <p:txBody>
          <a:bodyPr/>
          <a:lstStyle/>
          <a:p>
            <a:pPr eaLnBrk="0" fontAlgn="base" hangingPunct="0">
              <a:spcBef>
                <a:spcPct val="0"/>
              </a:spcBef>
              <a:spcAft>
                <a:spcPct val="0"/>
              </a:spcAft>
              <a:defRPr/>
            </a:pPr>
            <a:endParaRPr lang="en-US" sz="2400" dirty="0">
              <a:solidFill>
                <a:srgbClr val="FFFFFF"/>
              </a:solidFill>
              <a:latin typeface="Times New Roman" pitchFamily="18" charset="0"/>
            </a:endParaRPr>
          </a:p>
        </p:txBody>
      </p:sp>
      <p:sp>
        <p:nvSpPr>
          <p:cNvPr id="87051" name="Text Box 11"/>
          <p:cNvSpPr txBox="1">
            <a:spLocks noChangeArrowheads="1"/>
          </p:cNvSpPr>
          <p:nvPr/>
        </p:nvSpPr>
        <p:spPr bwMode="auto">
          <a:xfrm>
            <a:off x="6248400" y="6537325"/>
            <a:ext cx="2025650" cy="184150"/>
          </a:xfrm>
          <a:prstGeom prst="rect">
            <a:avLst/>
          </a:prstGeom>
          <a:noFill/>
          <a:ln w="12700" cap="sq">
            <a:noFill/>
            <a:miter lim="800000"/>
            <a:headEnd type="none" w="sm" len="sm"/>
            <a:tailEnd type="none" w="sm" len="sm"/>
          </a:ln>
          <a:effectLst/>
        </p:spPr>
        <p:txBody>
          <a:bodyPr>
            <a:spAutoFit/>
          </a:bodyPr>
          <a:lstStyle/>
          <a:p>
            <a:pPr algn="r" eaLnBrk="0" fontAlgn="base" hangingPunct="0">
              <a:spcBef>
                <a:spcPct val="50000"/>
              </a:spcBef>
              <a:spcAft>
                <a:spcPct val="0"/>
              </a:spcAft>
              <a:defRPr/>
            </a:pPr>
            <a:r>
              <a:rPr lang="en-US" sz="600" dirty="0">
                <a:solidFill>
                  <a:srgbClr val="FFFFFF"/>
                </a:solidFill>
                <a:latin typeface="Arial Narrow" pitchFamily="34" charset="0"/>
              </a:rPr>
              <a:t>Copyright </a:t>
            </a:r>
            <a:r>
              <a:rPr lang="en-US" sz="600" dirty="0" smtClean="0">
                <a:solidFill>
                  <a:srgbClr val="FFFFFF"/>
                </a:solidFill>
                <a:latin typeface="Arial Narrow" pitchFamily="34" charset="0"/>
              </a:rPr>
              <a:t>2012 </a:t>
            </a:r>
            <a:r>
              <a:rPr lang="en-US" sz="600" dirty="0">
                <a:solidFill>
                  <a:srgbClr val="FFFFFF"/>
                </a:solidFill>
                <a:latin typeface="Arial Narrow" pitchFamily="34" charset="0"/>
              </a:rPr>
              <a:t>Lohfeld Consulting Group, Inc. All rights reserved.</a:t>
            </a:r>
          </a:p>
        </p:txBody>
      </p:sp>
      <p:sp>
        <p:nvSpPr>
          <p:cNvPr id="10" name="Line 8"/>
          <p:cNvSpPr>
            <a:spLocks noChangeShapeType="1"/>
          </p:cNvSpPr>
          <p:nvPr/>
        </p:nvSpPr>
        <p:spPr bwMode="auto">
          <a:xfrm>
            <a:off x="0" y="1143000"/>
            <a:ext cx="9144000" cy="0"/>
          </a:xfrm>
          <a:prstGeom prst="line">
            <a:avLst/>
          </a:prstGeom>
          <a:noFill/>
          <a:ln w="57150" cmpd="thickThin">
            <a:solidFill>
              <a:schemeClr val="tx1"/>
            </a:solidFill>
            <a:round/>
            <a:headEnd/>
            <a:tailEnd/>
          </a:ln>
          <a:effectLst/>
        </p:spPr>
        <p:txBody>
          <a:bodyPr/>
          <a:lstStyle/>
          <a:p>
            <a:pPr eaLnBrk="0" fontAlgn="base" hangingPunct="0">
              <a:spcBef>
                <a:spcPct val="0"/>
              </a:spcBef>
              <a:spcAft>
                <a:spcPct val="0"/>
              </a:spcAft>
              <a:defRPr/>
            </a:pPr>
            <a:endParaRPr lang="en-US" sz="2400" dirty="0">
              <a:solidFill>
                <a:srgbClr val="FFFFFF"/>
              </a:solidFill>
              <a:latin typeface="Times New Roman" pitchFamily="18" charset="0"/>
            </a:endParaRPr>
          </a:p>
        </p:txBody>
      </p:sp>
      <p:pic>
        <p:nvPicPr>
          <p:cNvPr id="2" name="Picture 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414190" y="5896708"/>
            <a:ext cx="729810" cy="961292"/>
          </a:xfrm>
          <a:prstGeom prst="rect">
            <a:avLst/>
          </a:prstGeom>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3600">
          <a:solidFill>
            <a:srgbClr val="FFFFFF"/>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kumimoji="1" sz="3600">
          <a:solidFill>
            <a:srgbClr val="FFFFFF"/>
          </a:solidFill>
          <a:effectLst>
            <a:outerShdw blurRad="38100" dist="38100" dir="2700000" algn="tl">
              <a:srgbClr val="000000"/>
            </a:outerShdw>
          </a:effectLst>
          <a:latin typeface="Arial" pitchFamily="34" charset="0"/>
        </a:defRPr>
      </a:lvl2pPr>
      <a:lvl3pPr algn="l" rtl="0" eaLnBrk="1" fontAlgn="base" hangingPunct="1">
        <a:spcBef>
          <a:spcPct val="0"/>
        </a:spcBef>
        <a:spcAft>
          <a:spcPct val="0"/>
        </a:spcAft>
        <a:defRPr kumimoji="1" sz="3600">
          <a:solidFill>
            <a:srgbClr val="FFFFFF"/>
          </a:solidFill>
          <a:effectLst>
            <a:outerShdw blurRad="38100" dist="38100" dir="2700000" algn="tl">
              <a:srgbClr val="000000"/>
            </a:outerShdw>
          </a:effectLst>
          <a:latin typeface="Arial" pitchFamily="34" charset="0"/>
        </a:defRPr>
      </a:lvl3pPr>
      <a:lvl4pPr algn="l" rtl="0" eaLnBrk="1" fontAlgn="base" hangingPunct="1">
        <a:spcBef>
          <a:spcPct val="0"/>
        </a:spcBef>
        <a:spcAft>
          <a:spcPct val="0"/>
        </a:spcAft>
        <a:defRPr kumimoji="1" sz="3600">
          <a:solidFill>
            <a:srgbClr val="FFFFFF"/>
          </a:solidFill>
          <a:effectLst>
            <a:outerShdw blurRad="38100" dist="38100" dir="2700000" algn="tl">
              <a:srgbClr val="000000"/>
            </a:outerShdw>
          </a:effectLst>
          <a:latin typeface="Arial" pitchFamily="34" charset="0"/>
        </a:defRPr>
      </a:lvl4pPr>
      <a:lvl5pPr algn="l" rtl="0" eaLnBrk="1" fontAlgn="base" hangingPunct="1">
        <a:spcBef>
          <a:spcPct val="0"/>
        </a:spcBef>
        <a:spcAft>
          <a:spcPct val="0"/>
        </a:spcAft>
        <a:defRPr kumimoji="1" sz="3600">
          <a:solidFill>
            <a:srgbClr val="FFFFFF"/>
          </a:solidFill>
          <a:effectLst>
            <a:outerShdw blurRad="38100" dist="38100" dir="2700000" algn="tl">
              <a:srgbClr val="000000"/>
            </a:outerShdw>
          </a:effectLst>
          <a:latin typeface="Arial" pitchFamily="34" charset="0"/>
        </a:defRPr>
      </a:lvl5pPr>
      <a:lvl6pPr marL="457200" algn="l" rtl="0" eaLnBrk="1" fontAlgn="base" hangingPunct="1">
        <a:spcBef>
          <a:spcPct val="0"/>
        </a:spcBef>
        <a:spcAft>
          <a:spcPct val="0"/>
        </a:spcAft>
        <a:defRPr kumimoji="1" sz="4400">
          <a:solidFill>
            <a:srgbClr val="FFFFFF"/>
          </a:solidFill>
          <a:effectLst>
            <a:outerShdw blurRad="38100" dist="38100" dir="2700000" algn="tl">
              <a:srgbClr val="000000"/>
            </a:outerShdw>
          </a:effectLst>
          <a:latin typeface="Arial" pitchFamily="34" charset="0"/>
        </a:defRPr>
      </a:lvl6pPr>
      <a:lvl7pPr marL="914400" algn="l" rtl="0" eaLnBrk="1" fontAlgn="base" hangingPunct="1">
        <a:spcBef>
          <a:spcPct val="0"/>
        </a:spcBef>
        <a:spcAft>
          <a:spcPct val="0"/>
        </a:spcAft>
        <a:defRPr kumimoji="1" sz="4400">
          <a:solidFill>
            <a:srgbClr val="FFFFFF"/>
          </a:solidFill>
          <a:effectLst>
            <a:outerShdw blurRad="38100" dist="38100" dir="2700000" algn="tl">
              <a:srgbClr val="000000"/>
            </a:outerShdw>
          </a:effectLst>
          <a:latin typeface="Arial" pitchFamily="34" charset="0"/>
        </a:defRPr>
      </a:lvl7pPr>
      <a:lvl8pPr marL="1371600" algn="l" rtl="0" eaLnBrk="1" fontAlgn="base" hangingPunct="1">
        <a:spcBef>
          <a:spcPct val="0"/>
        </a:spcBef>
        <a:spcAft>
          <a:spcPct val="0"/>
        </a:spcAft>
        <a:defRPr kumimoji="1" sz="4400">
          <a:solidFill>
            <a:srgbClr val="FFFFFF"/>
          </a:solidFill>
          <a:effectLst>
            <a:outerShdw blurRad="38100" dist="38100" dir="2700000" algn="tl">
              <a:srgbClr val="000000"/>
            </a:outerShdw>
          </a:effectLst>
          <a:latin typeface="Arial" pitchFamily="34" charset="0"/>
        </a:defRPr>
      </a:lvl8pPr>
      <a:lvl9pPr marL="1828800" algn="l" rtl="0" eaLnBrk="1" fontAlgn="base" hangingPunct="1">
        <a:spcBef>
          <a:spcPct val="0"/>
        </a:spcBef>
        <a:spcAft>
          <a:spcPct val="0"/>
        </a:spcAft>
        <a:defRPr kumimoji="1" sz="4400">
          <a:solidFill>
            <a:srgbClr val="FFFFFF"/>
          </a:solidFill>
          <a:effectLst>
            <a:outerShdw blurRad="38100" dist="38100" dir="2700000" algn="tl">
              <a:srgbClr val="000000"/>
            </a:outerShdw>
          </a:effectLst>
          <a:latin typeface="Arial" pitchFamily="34" charset="0"/>
        </a:defRPr>
      </a:lvl9pPr>
    </p:titleStyle>
    <p:bodyStyle>
      <a:lvl1pPr marL="342900" indent="-342900" algn="l" rtl="0" eaLnBrk="1" fontAlgn="base" hangingPunct="1">
        <a:spcBef>
          <a:spcPct val="20000"/>
        </a:spcBef>
        <a:spcAft>
          <a:spcPct val="0"/>
        </a:spcAft>
        <a:buClr>
          <a:schemeClr val="accent1"/>
        </a:buClr>
        <a:buSzPct val="75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SzPct val="75000"/>
        <a:buFont typeface="Wingdings" pitchFamily="2" charset="2"/>
        <a:buChar char="l"/>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SzPct val="75000"/>
        <a:buFont typeface="Wingdings" pitchFamily="2" charset="2"/>
        <a:buChar char="l"/>
        <a:defRPr kumimoji="1" sz="2400">
          <a:solidFill>
            <a:schemeClr val="tx1"/>
          </a:solidFill>
          <a:latin typeface="+mn-lt"/>
        </a:defRPr>
      </a:lvl3pPr>
      <a:lvl4pPr marL="1562100" indent="-228600" algn="l" rtl="0" eaLnBrk="1" fontAlgn="base" hangingPunct="1">
        <a:spcBef>
          <a:spcPct val="20000"/>
        </a:spcBef>
        <a:spcAft>
          <a:spcPct val="0"/>
        </a:spcAft>
        <a:buClr>
          <a:schemeClr val="accent1"/>
        </a:buClr>
        <a:buSzPct val="75000"/>
        <a:buFont typeface="Wingdings" pitchFamily="2" charset="2"/>
        <a:buChar char="l"/>
        <a:defRPr kumimoji="1" sz="2000">
          <a:solidFill>
            <a:schemeClr val="tx1"/>
          </a:solidFill>
          <a:latin typeface="+mn-lt"/>
        </a:defRPr>
      </a:lvl4pPr>
      <a:lvl5pPr marL="1981200" indent="-228600" algn="l" rtl="0" eaLnBrk="1" fontAlgn="base" hangingPunct="1">
        <a:spcBef>
          <a:spcPct val="20000"/>
        </a:spcBef>
        <a:spcAft>
          <a:spcPct val="0"/>
        </a:spcAft>
        <a:buClr>
          <a:schemeClr val="accent1"/>
        </a:buClr>
        <a:buSzPct val="75000"/>
        <a:buFont typeface="Wingdings" pitchFamily="2" charset="2"/>
        <a:buChar char="l"/>
        <a:defRPr kumimoji="1" sz="2000">
          <a:solidFill>
            <a:schemeClr val="tx1"/>
          </a:solidFill>
          <a:latin typeface="+mn-lt"/>
        </a:defRPr>
      </a:lvl5pPr>
      <a:lvl6pPr marL="2438400" indent="-228600" algn="l" rtl="0" eaLnBrk="1" fontAlgn="base" hangingPunct="1">
        <a:spcBef>
          <a:spcPct val="20000"/>
        </a:spcBef>
        <a:spcAft>
          <a:spcPct val="0"/>
        </a:spcAft>
        <a:buClr>
          <a:schemeClr val="accent1"/>
        </a:buClr>
        <a:buSzPct val="75000"/>
        <a:buFont typeface="Wingdings" pitchFamily="2" charset="2"/>
        <a:buChar char="l"/>
        <a:defRPr kumimoji="1" sz="2000">
          <a:solidFill>
            <a:schemeClr val="tx1"/>
          </a:solidFill>
          <a:latin typeface="+mn-lt"/>
        </a:defRPr>
      </a:lvl6pPr>
      <a:lvl7pPr marL="2895600" indent="-228600" algn="l" rtl="0" eaLnBrk="1" fontAlgn="base" hangingPunct="1">
        <a:spcBef>
          <a:spcPct val="20000"/>
        </a:spcBef>
        <a:spcAft>
          <a:spcPct val="0"/>
        </a:spcAft>
        <a:buClr>
          <a:schemeClr val="accent1"/>
        </a:buClr>
        <a:buSzPct val="75000"/>
        <a:buFont typeface="Wingdings" pitchFamily="2" charset="2"/>
        <a:buChar char="l"/>
        <a:defRPr kumimoji="1" sz="2000">
          <a:solidFill>
            <a:schemeClr val="tx1"/>
          </a:solidFill>
          <a:latin typeface="+mn-lt"/>
        </a:defRPr>
      </a:lvl7pPr>
      <a:lvl8pPr marL="3352800" indent="-228600" algn="l" rtl="0" eaLnBrk="1" fontAlgn="base" hangingPunct="1">
        <a:spcBef>
          <a:spcPct val="20000"/>
        </a:spcBef>
        <a:spcAft>
          <a:spcPct val="0"/>
        </a:spcAft>
        <a:buClr>
          <a:schemeClr val="accent1"/>
        </a:buClr>
        <a:buSzPct val="75000"/>
        <a:buFont typeface="Wingdings" pitchFamily="2" charset="2"/>
        <a:buChar char="l"/>
        <a:defRPr kumimoji="1" sz="2000">
          <a:solidFill>
            <a:schemeClr val="tx1"/>
          </a:solidFill>
          <a:latin typeface="+mn-lt"/>
        </a:defRPr>
      </a:lvl8pPr>
      <a:lvl9pPr marL="3810000" indent="-228600" algn="l" rtl="0" eaLnBrk="1" fontAlgn="base" hangingPunct="1">
        <a:spcBef>
          <a:spcPct val="20000"/>
        </a:spcBef>
        <a:spcAft>
          <a:spcPct val="0"/>
        </a:spcAft>
        <a:buClr>
          <a:schemeClr val="accent1"/>
        </a:buClr>
        <a:buSzPct val="75000"/>
        <a:buFont typeface="Wingdings" pitchFamily="2" charset="2"/>
        <a:buChar char="l"/>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hyperlink" Target="http://www.intravation.com/" TargetMode="External"/><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lohfeldconsulting.com/" TargetMode="External"/><Relationship Id="rId2" Type="http://schemas.openxmlformats.org/officeDocument/2006/relationships/hyperlink" Target="http://survey.constantcontact.com/survey/a07e5kzog74gyehsryv/a001gzbeqa56/greeting" TargetMode="External"/><Relationship Id="rId1" Type="http://schemas.openxmlformats.org/officeDocument/2006/relationships/slideLayout" Target="../slideLayouts/slideLayout2.xml"/><Relationship Id="rId5" Type="http://schemas.openxmlformats.org/officeDocument/2006/relationships/hyperlink" Target="http://www.lohfeldconsulting.com/about/events" TargetMode="External"/><Relationship Id="rId4" Type="http://schemas.openxmlformats.org/officeDocument/2006/relationships/hyperlink" Target="http://www.lohfeldconsulting.com/news-knowledge/2012/03/improving-win-rates-%E2%80%93-strategies-and-tactics-to-raise-your-success/"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2.jpeg"/><Relationship Id="rId4" Type="http://schemas.openxmlformats.org/officeDocument/2006/relationships/hyperlink" Target="http://visitor.r20.constantcontact.com/manage/optin/ea?v=001WlaKNxWBXaA8tCDJc5gptQ=="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surveymonkey.com/s/HWYNW9S" TargetMode="Externa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47625"/>
            <a:ext cx="7723188" cy="1266825"/>
          </a:xfrm>
        </p:spPr>
        <p:txBody>
          <a:bodyPr/>
          <a:lstStyle/>
          <a:p>
            <a:r>
              <a:rPr lang="en-US" dirty="0" smtClean="0"/>
              <a:t>7 </a:t>
            </a:r>
            <a:r>
              <a:rPr lang="en-US" dirty="0"/>
              <a:t>Proven Steps </a:t>
            </a:r>
            <a:r>
              <a:rPr lang="en-US" dirty="0" smtClean="0"/>
              <a:t>to Raise Your Company’s Win Rate</a:t>
            </a:r>
            <a:endParaRPr lang="en-US" dirty="0"/>
          </a:p>
        </p:txBody>
      </p:sp>
      <p:sp>
        <p:nvSpPr>
          <p:cNvPr id="5" name="Subtitle 2"/>
          <p:cNvSpPr>
            <a:spLocks noGrp="1"/>
          </p:cNvSpPr>
          <p:nvPr>
            <p:ph type="subTitle" idx="1"/>
          </p:nvPr>
        </p:nvSpPr>
        <p:spPr>
          <a:xfrm>
            <a:off x="76200" y="4953000"/>
            <a:ext cx="7723188" cy="1752600"/>
          </a:xfrm>
        </p:spPr>
        <p:txBody>
          <a:bodyPr/>
          <a:lstStyle/>
          <a:p>
            <a:r>
              <a:rPr lang="en-US" smtClean="0"/>
              <a:t>GovCon</a:t>
            </a:r>
            <a:r>
              <a:rPr lang="en-US" dirty="0" smtClean="0"/>
              <a:t> Business Development Weekly Webinar</a:t>
            </a:r>
          </a:p>
          <a:p>
            <a:r>
              <a:rPr lang="en-US" dirty="0" smtClean="0"/>
              <a:t>March 7, 2012</a:t>
            </a:r>
          </a:p>
          <a:p>
            <a:r>
              <a:rPr lang="en-US" dirty="0" smtClean="0"/>
              <a:t>Bob Lohfeld, Lohfeld Consulting Group</a:t>
            </a:r>
          </a:p>
          <a:p>
            <a:r>
              <a:rPr lang="en-US" dirty="0" smtClean="0"/>
              <a:t>www.LohfeldConsulting.com</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7600" y="4952999"/>
            <a:ext cx="1301496" cy="171430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438400"/>
            <a:ext cx="8839200" cy="3733800"/>
          </a:xfrm>
        </p:spPr>
        <p:txBody>
          <a:bodyPr>
            <a:normAutofit/>
          </a:bodyPr>
          <a:lstStyle/>
          <a:p>
            <a:pPr marL="342900" lvl="1" indent="-342900">
              <a:spcBef>
                <a:spcPts val="1200"/>
              </a:spcBef>
            </a:pPr>
            <a:r>
              <a:rPr lang="en-US" sz="1800" dirty="0" smtClean="0">
                <a:solidFill>
                  <a:schemeClr val="accent1">
                    <a:lumMod val="75000"/>
                  </a:schemeClr>
                </a:solidFill>
              </a:rPr>
              <a:t>Defined: </a:t>
            </a:r>
            <a:r>
              <a:rPr lang="en-US" sz="1800" dirty="0" smtClean="0"/>
              <a:t/>
            </a:r>
            <a:br>
              <a:rPr lang="en-US" sz="1800" dirty="0" smtClean="0"/>
            </a:br>
            <a:r>
              <a:rPr lang="en-US" sz="1800" dirty="0" smtClean="0"/>
              <a:t>written </a:t>
            </a:r>
            <a:r>
              <a:rPr lang="en-US" sz="1800" dirty="0"/>
              <a:t>and available </a:t>
            </a:r>
            <a:r>
              <a:rPr lang="en-US" sz="1800" dirty="0" smtClean="0"/>
              <a:t>process (framework) and </a:t>
            </a:r>
            <a:r>
              <a:rPr lang="en-US" sz="1800" dirty="0"/>
              <a:t>instructional materials (</a:t>
            </a:r>
            <a:r>
              <a:rPr lang="en-US" sz="1800" dirty="0" smtClean="0"/>
              <a:t>procedures)</a:t>
            </a:r>
            <a:endParaRPr lang="en-US" sz="1800" dirty="0"/>
          </a:p>
          <a:p>
            <a:pPr marL="342900" lvl="1" indent="-342900">
              <a:spcBef>
                <a:spcPts val="1200"/>
              </a:spcBef>
            </a:pPr>
            <a:r>
              <a:rPr lang="en-US" sz="1800" dirty="0" smtClean="0">
                <a:solidFill>
                  <a:schemeClr val="accent1">
                    <a:lumMod val="75000"/>
                  </a:schemeClr>
                </a:solidFill>
              </a:rPr>
              <a:t>Repeatable:</a:t>
            </a:r>
            <a:r>
              <a:rPr lang="en-US" sz="1800" dirty="0" smtClean="0"/>
              <a:t> </a:t>
            </a:r>
            <a:br>
              <a:rPr lang="en-US" sz="1800" dirty="0" smtClean="0"/>
            </a:br>
            <a:r>
              <a:rPr lang="en-US" sz="1800" dirty="0" smtClean="0"/>
              <a:t>the </a:t>
            </a:r>
            <a:r>
              <a:rPr lang="en-US" sz="1800" dirty="0"/>
              <a:t>process has survived multiple acquisitions</a:t>
            </a:r>
          </a:p>
          <a:p>
            <a:pPr marL="342900" lvl="1" indent="-342900">
              <a:spcBef>
                <a:spcPts val="1200"/>
              </a:spcBef>
            </a:pPr>
            <a:r>
              <a:rPr lang="en-US" sz="1800" dirty="0" smtClean="0">
                <a:solidFill>
                  <a:schemeClr val="accent1">
                    <a:lumMod val="75000"/>
                  </a:schemeClr>
                </a:solidFill>
              </a:rPr>
              <a:t>Managed: </a:t>
            </a:r>
            <a:r>
              <a:rPr lang="en-US" sz="1800" dirty="0" smtClean="0"/>
              <a:t/>
            </a:r>
            <a:br>
              <a:rPr lang="en-US" sz="1800" dirty="0" smtClean="0"/>
            </a:br>
            <a:r>
              <a:rPr lang="en-US" sz="1800" dirty="0" smtClean="0"/>
              <a:t>use </a:t>
            </a:r>
            <a:r>
              <a:rPr lang="en-US" sz="1800" dirty="0"/>
              <a:t>the process to manage the pursuits and don’t manage around the process</a:t>
            </a:r>
          </a:p>
          <a:p>
            <a:pPr marL="342900" lvl="1" indent="-342900">
              <a:spcBef>
                <a:spcPts val="1200"/>
              </a:spcBef>
            </a:pPr>
            <a:r>
              <a:rPr lang="en-US" sz="1800" dirty="0" smtClean="0">
                <a:solidFill>
                  <a:schemeClr val="accent1">
                    <a:lumMod val="75000"/>
                  </a:schemeClr>
                </a:solidFill>
              </a:rPr>
              <a:t>Measured:</a:t>
            </a:r>
            <a:r>
              <a:rPr lang="en-US" sz="1800" dirty="0" smtClean="0"/>
              <a:t> </a:t>
            </a:r>
            <a:br>
              <a:rPr lang="en-US" sz="1800" dirty="0" smtClean="0"/>
            </a:br>
            <a:r>
              <a:rPr lang="en-US" sz="1800" dirty="0" smtClean="0"/>
              <a:t>track </a:t>
            </a:r>
            <a:r>
              <a:rPr lang="en-US" sz="1800" dirty="0"/>
              <a:t>not only your wins and losses, but also how well you carried out the process</a:t>
            </a:r>
          </a:p>
          <a:p>
            <a:pPr marL="342900" lvl="1" indent="-342900">
              <a:spcBef>
                <a:spcPts val="1200"/>
              </a:spcBef>
            </a:pPr>
            <a:r>
              <a:rPr lang="en-US" sz="1800" dirty="0" smtClean="0">
                <a:solidFill>
                  <a:schemeClr val="accent1">
                    <a:lumMod val="75000"/>
                  </a:schemeClr>
                </a:solidFill>
              </a:rPr>
              <a:t>Optimized:</a:t>
            </a:r>
            <a:r>
              <a:rPr lang="en-US" sz="1800" dirty="0" smtClean="0"/>
              <a:t> </a:t>
            </a:r>
            <a:br>
              <a:rPr lang="en-US" sz="1800" dirty="0" smtClean="0"/>
            </a:br>
            <a:r>
              <a:rPr lang="en-US" sz="1800" dirty="0" smtClean="0"/>
              <a:t>based </a:t>
            </a:r>
            <a:r>
              <a:rPr lang="en-US" sz="1800" dirty="0"/>
              <a:t>on results and statistical analysis, work to continually improve </a:t>
            </a:r>
            <a:r>
              <a:rPr lang="en-US" sz="1800" dirty="0" smtClean="0"/>
              <a:t>processes</a:t>
            </a:r>
            <a:endParaRPr lang="en-US" sz="1800" dirty="0"/>
          </a:p>
          <a:p>
            <a:endParaRPr lang="en-US" dirty="0"/>
          </a:p>
        </p:txBody>
      </p:sp>
      <p:sp>
        <p:nvSpPr>
          <p:cNvPr id="2" name="Title 1"/>
          <p:cNvSpPr>
            <a:spLocks noGrp="1"/>
          </p:cNvSpPr>
          <p:nvPr>
            <p:ph type="title"/>
          </p:nvPr>
        </p:nvSpPr>
        <p:spPr/>
        <p:txBody>
          <a:bodyPr>
            <a:normAutofit/>
          </a:bodyPr>
          <a:lstStyle/>
          <a:p>
            <a:pPr lvl="0"/>
            <a:r>
              <a:rPr lang="en-US" sz="3200" dirty="0" smtClean="0"/>
              <a:t>Step 2: Use the Right Process (Cont.)</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10</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2</a:t>
            </a:r>
            <a:endParaRPr kumimoji="0" lang="en-US" sz="4400" b="1" i="0" u="none" strike="noStrike" cap="none" normalizeH="0" baseline="0" dirty="0" smtClean="0">
              <a:ln>
                <a:noFill/>
              </a:ln>
              <a:effectLst/>
              <a:latin typeface="Times New Roman" pitchFamily="18" charset="0"/>
            </a:endParaRPr>
          </a:p>
        </p:txBody>
      </p:sp>
      <p:sp>
        <p:nvSpPr>
          <p:cNvPr id="6" name="Content Placeholder 2"/>
          <p:cNvSpPr txBox="1">
            <a:spLocks/>
          </p:cNvSpPr>
          <p:nvPr/>
        </p:nvSpPr>
        <p:spPr bwMode="auto">
          <a:xfrm>
            <a:off x="228600" y="1752600"/>
            <a:ext cx="86106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Work Toward Building a Mature Business Acquisition Process </a:t>
            </a:r>
            <a:b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b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(for Major Competitions and Task Order Responses)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Step 2: Use the Right Process (Cont.)</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11</a:t>
            </a:fld>
            <a:endParaRPr lang="en-US" dirty="0"/>
          </a:p>
        </p:txBody>
      </p:sp>
      <p:sp>
        <p:nvSpPr>
          <p:cNvPr id="5" name="Content Placeholder 2"/>
          <p:cNvSpPr txBox="1">
            <a:spLocks/>
          </p:cNvSpPr>
          <p:nvPr/>
        </p:nvSpPr>
        <p:spPr bwMode="auto">
          <a:xfrm>
            <a:off x="228600" y="1676400"/>
            <a:ext cx="86106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A Mature Process Will—</a:t>
            </a:r>
          </a:p>
        </p:txBody>
      </p:sp>
      <p:sp>
        <p:nvSpPr>
          <p:cNvPr id="6" name="Rectangle 5"/>
          <p:cNvSpPr/>
          <p:nvPr/>
        </p:nvSpPr>
        <p:spPr>
          <a:xfrm>
            <a:off x="990600" y="2057400"/>
            <a:ext cx="3124200" cy="923330"/>
          </a:xfrm>
          <a:prstGeom prst="rect">
            <a:avLst/>
          </a:prstGeom>
        </p:spPr>
        <p:txBody>
          <a:bodyPr wrap="square">
            <a:spAutoFit/>
          </a:bodyPr>
          <a:lstStyle/>
          <a:p>
            <a:pPr marL="0" lvl="1"/>
            <a:r>
              <a:rPr lang="en-US" dirty="0" smtClean="0"/>
              <a:t>Increase efficiency (everyone knows what to </a:t>
            </a:r>
            <a:br>
              <a:rPr lang="en-US" dirty="0" smtClean="0"/>
            </a:br>
            <a:r>
              <a:rPr lang="en-US" dirty="0" smtClean="0"/>
              <a:t>do and how to do it)</a:t>
            </a:r>
          </a:p>
        </p:txBody>
      </p:sp>
      <p:sp>
        <p:nvSpPr>
          <p:cNvPr id="7" name="Rectangle 6"/>
          <p:cNvSpPr/>
          <p:nvPr/>
        </p:nvSpPr>
        <p:spPr>
          <a:xfrm>
            <a:off x="4648200" y="2209800"/>
            <a:ext cx="1905000" cy="646331"/>
          </a:xfrm>
          <a:prstGeom prst="rect">
            <a:avLst/>
          </a:prstGeom>
        </p:spPr>
        <p:txBody>
          <a:bodyPr wrap="square">
            <a:spAutoFit/>
          </a:bodyPr>
          <a:lstStyle/>
          <a:p>
            <a:pPr marL="0" lvl="1"/>
            <a:r>
              <a:rPr lang="en-US" dirty="0" smtClean="0"/>
              <a:t>Reduce costs </a:t>
            </a:r>
            <a:br>
              <a:rPr lang="en-US" dirty="0" smtClean="0"/>
            </a:br>
            <a:r>
              <a:rPr lang="en-US" dirty="0" smtClean="0"/>
              <a:t>(reuse artifacts)</a:t>
            </a:r>
          </a:p>
        </p:txBody>
      </p:sp>
      <p:sp>
        <p:nvSpPr>
          <p:cNvPr id="8" name="Rectangle 7"/>
          <p:cNvSpPr/>
          <p:nvPr/>
        </p:nvSpPr>
        <p:spPr>
          <a:xfrm>
            <a:off x="7543800" y="2209800"/>
            <a:ext cx="1600200" cy="646331"/>
          </a:xfrm>
          <a:prstGeom prst="rect">
            <a:avLst/>
          </a:prstGeom>
        </p:spPr>
        <p:txBody>
          <a:bodyPr wrap="square">
            <a:spAutoFit/>
          </a:bodyPr>
          <a:lstStyle/>
          <a:p>
            <a:pPr marL="0" lvl="1"/>
            <a:r>
              <a:rPr lang="en-US" dirty="0" smtClean="0"/>
              <a:t>Increase win </a:t>
            </a:r>
            <a:br>
              <a:rPr lang="en-US" dirty="0" smtClean="0"/>
            </a:br>
            <a:r>
              <a:rPr lang="en-US" dirty="0" smtClean="0"/>
              <a:t>probability</a:t>
            </a:r>
            <a:endParaRPr lang="en-US" dirty="0"/>
          </a:p>
        </p:txBody>
      </p:sp>
      <p:pic>
        <p:nvPicPr>
          <p:cNvPr id="38914" name="Picture 2" descr="C:\Documents and Settings\Owner\Local Settings\Temporary Internet Files\Content.IE5\JXVX381X\MC900442139[1].png"/>
          <p:cNvPicPr>
            <a:picLocks noChangeAspect="1" noChangeArrowheads="1"/>
          </p:cNvPicPr>
          <p:nvPr/>
        </p:nvPicPr>
        <p:blipFill>
          <a:blip r:embed="rId2" cstate="print"/>
          <a:srcRect/>
          <a:stretch>
            <a:fillRect/>
          </a:stretch>
        </p:blipFill>
        <p:spPr bwMode="auto">
          <a:xfrm>
            <a:off x="228600" y="2133600"/>
            <a:ext cx="793324" cy="809625"/>
          </a:xfrm>
          <a:prstGeom prst="rect">
            <a:avLst/>
          </a:prstGeom>
          <a:noFill/>
        </p:spPr>
      </p:pic>
      <p:pic>
        <p:nvPicPr>
          <p:cNvPr id="10" name="Picture 2" descr="C:\Documents and Settings\Owner\Local Settings\Temporary Internet Files\Content.IE5\JXVX381X\MC900442139[1].png"/>
          <p:cNvPicPr>
            <a:picLocks noChangeAspect="1" noChangeArrowheads="1"/>
          </p:cNvPicPr>
          <p:nvPr/>
        </p:nvPicPr>
        <p:blipFill>
          <a:blip r:embed="rId2" cstate="print"/>
          <a:srcRect/>
          <a:stretch>
            <a:fillRect/>
          </a:stretch>
        </p:blipFill>
        <p:spPr bwMode="auto">
          <a:xfrm>
            <a:off x="3886200" y="2133600"/>
            <a:ext cx="793324" cy="809625"/>
          </a:xfrm>
          <a:prstGeom prst="rect">
            <a:avLst/>
          </a:prstGeom>
          <a:noFill/>
        </p:spPr>
      </p:pic>
      <p:pic>
        <p:nvPicPr>
          <p:cNvPr id="11" name="Picture 2" descr="C:\Documents and Settings\Owner\Local Settings\Temporary Internet Files\Content.IE5\JXVX381X\MC900442139[1].png"/>
          <p:cNvPicPr>
            <a:picLocks noChangeAspect="1" noChangeArrowheads="1"/>
          </p:cNvPicPr>
          <p:nvPr/>
        </p:nvPicPr>
        <p:blipFill>
          <a:blip r:embed="rId2" cstate="print"/>
          <a:srcRect/>
          <a:stretch>
            <a:fillRect/>
          </a:stretch>
        </p:blipFill>
        <p:spPr bwMode="auto">
          <a:xfrm>
            <a:off x="6781800" y="2133600"/>
            <a:ext cx="793324" cy="809625"/>
          </a:xfrm>
          <a:prstGeom prst="rect">
            <a:avLst/>
          </a:prstGeom>
          <a:noFill/>
        </p:spPr>
      </p:pic>
      <p:sp>
        <p:nvSpPr>
          <p:cNvPr id="13" name="Content Placeholder 2"/>
          <p:cNvSpPr txBox="1">
            <a:spLocks/>
          </p:cNvSpPr>
          <p:nvPr/>
        </p:nvSpPr>
        <p:spPr bwMode="auto">
          <a:xfrm>
            <a:off x="228600" y="3733800"/>
            <a:ext cx="8610600" cy="7620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Do You Have a Winning</a:t>
            </a:r>
            <a:r>
              <a:rPr kumimoji="1" lang="en-GB" sz="2000" b="1" i="0" u="none" strike="noStrike" kern="0" cap="none" spc="0" normalizeH="0" noProof="0" dirty="0" smtClean="0">
                <a:ln>
                  <a:noFill/>
                </a:ln>
                <a:solidFill>
                  <a:schemeClr val="accent2">
                    <a:lumMod val="75000"/>
                  </a:schemeClr>
                </a:solidFill>
                <a:effectLst/>
                <a:uLnTx/>
                <a:uFillTx/>
                <a:latin typeface="+mn-lt"/>
                <a:ea typeface="Calibri"/>
                <a:cs typeface="Times New Roman"/>
              </a:rPr>
              <a:t> Process, or is Every Pursuit a New Adventure? </a:t>
            </a:r>
            <a:endPar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endParaRPr>
          </a:p>
        </p:txBody>
      </p:sp>
      <p:sp>
        <p:nvSpPr>
          <p:cNvPr id="14" name="Rectangle 13"/>
          <p:cNvSpPr/>
          <p:nvPr/>
        </p:nvSpPr>
        <p:spPr>
          <a:xfrm>
            <a:off x="762000" y="5410200"/>
            <a:ext cx="3124200" cy="1200329"/>
          </a:xfrm>
          <a:prstGeom prst="rect">
            <a:avLst/>
          </a:prstGeom>
        </p:spPr>
        <p:txBody>
          <a:bodyPr wrap="square">
            <a:spAutoFit/>
          </a:bodyPr>
          <a:lstStyle/>
          <a:p>
            <a:pPr marL="0" lvl="1" algn="ctr"/>
            <a:r>
              <a:rPr lang="en-US" dirty="0" smtClean="0"/>
              <a:t>Percentage of companies we interview who admit to having inadequate processes</a:t>
            </a:r>
          </a:p>
        </p:txBody>
      </p:sp>
      <p:sp>
        <p:nvSpPr>
          <p:cNvPr id="15" name="Rectangle 14"/>
          <p:cNvSpPr/>
          <p:nvPr/>
        </p:nvSpPr>
        <p:spPr>
          <a:xfrm>
            <a:off x="4648200" y="5553670"/>
            <a:ext cx="3124200" cy="923330"/>
          </a:xfrm>
          <a:prstGeom prst="rect">
            <a:avLst/>
          </a:prstGeom>
        </p:spPr>
        <p:txBody>
          <a:bodyPr wrap="square">
            <a:spAutoFit/>
          </a:bodyPr>
          <a:lstStyle/>
          <a:p>
            <a:pPr marL="0" lvl="1" algn="ctr"/>
            <a:r>
              <a:rPr lang="en-US" dirty="0" smtClean="0"/>
              <a:t>Percentage of companies that actually do anything about it</a:t>
            </a:r>
          </a:p>
        </p:txBody>
      </p:sp>
      <p:sp>
        <p:nvSpPr>
          <p:cNvPr id="16" name="Rectangle 15"/>
          <p:cNvSpPr/>
          <p:nvPr/>
        </p:nvSpPr>
        <p:spPr>
          <a:xfrm>
            <a:off x="1524000" y="4495800"/>
            <a:ext cx="1569661" cy="923330"/>
          </a:xfrm>
          <a:prstGeom prst="rect">
            <a:avLst/>
          </a:prstGeom>
          <a:noFill/>
        </p:spPr>
        <p:txBody>
          <a:bodyPr wrap="none" lIns="91440" tIns="45720" rIns="91440" bIns="45720">
            <a:spAutoFit/>
          </a:bodyPr>
          <a:lstStyle/>
          <a:p>
            <a:pPr algn="ctr"/>
            <a:r>
              <a:rPr lang="en-US" sz="5400" b="1" cap="none" spc="0" dirty="0" smtClean="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80%</a:t>
            </a:r>
            <a:endParaRPr lang="en-US" sz="5400" b="1" cap="none" spc="0" dirty="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8" name="Rectangle 17"/>
          <p:cNvSpPr/>
          <p:nvPr/>
        </p:nvSpPr>
        <p:spPr>
          <a:xfrm>
            <a:off x="5334000" y="4495800"/>
            <a:ext cx="1981200" cy="923330"/>
          </a:xfrm>
          <a:prstGeom prst="rect">
            <a:avLst/>
          </a:prstGeom>
          <a:noFill/>
        </p:spPr>
        <p:txBody>
          <a:bodyPr wrap="square" lIns="91440" tIns="45720" rIns="91440" bIns="45720">
            <a:spAutoFit/>
          </a:bodyPr>
          <a:lstStyle/>
          <a:p>
            <a:pPr algn="ctr"/>
            <a:r>
              <a:rPr lang="en-US" sz="5400" b="1" cap="none" spc="0" dirty="0" smtClean="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&lt;20%</a:t>
            </a:r>
            <a:endParaRPr lang="en-US" sz="5400" b="1" cap="none" spc="0" dirty="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9" name="Oval 18"/>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2</a:t>
            </a:r>
            <a:endParaRPr kumimoji="0" lang="en-US" sz="4400" b="1" i="0" u="none" strike="noStrike" cap="none" normalizeH="0" baseline="0" dirty="0" smtClean="0">
              <a:ln>
                <a:noFill/>
              </a:ln>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819400"/>
            <a:ext cx="8305800" cy="3124200"/>
          </a:xfrm>
        </p:spPr>
        <p:txBody>
          <a:bodyPr>
            <a:normAutofit/>
          </a:bodyPr>
          <a:lstStyle/>
          <a:p>
            <a:r>
              <a:rPr lang="en-US" sz="1800" dirty="0" smtClean="0"/>
              <a:t>BD pipeline </a:t>
            </a:r>
            <a:r>
              <a:rPr lang="en-US" sz="1800" dirty="0"/>
              <a:t>management tools include:</a:t>
            </a:r>
          </a:p>
          <a:p>
            <a:pPr lvl="1"/>
            <a:r>
              <a:rPr lang="en-US" sz="1600" dirty="0" smtClean="0"/>
              <a:t>Excel spreadsheet</a:t>
            </a:r>
          </a:p>
          <a:p>
            <a:pPr lvl="1"/>
            <a:r>
              <a:rPr lang="en-US" sz="1600" dirty="0" smtClean="0"/>
              <a:t>Deltek </a:t>
            </a:r>
            <a:r>
              <a:rPr lang="en-US" sz="1600" dirty="0"/>
              <a:t>CRM </a:t>
            </a:r>
            <a:r>
              <a:rPr lang="en-US" sz="1600" dirty="0" smtClean="0"/>
              <a:t>(server or cloud)</a:t>
            </a:r>
            <a:endParaRPr lang="en-US" sz="1600" dirty="0"/>
          </a:p>
          <a:p>
            <a:pPr lvl="1"/>
            <a:r>
              <a:rPr lang="en-US" sz="1600" dirty="0"/>
              <a:t>SalesForce.com </a:t>
            </a:r>
            <a:r>
              <a:rPr lang="en-US" sz="1600" dirty="0" smtClean="0"/>
              <a:t> (cloud)</a:t>
            </a:r>
            <a:endParaRPr lang="en-US" sz="1600" dirty="0"/>
          </a:p>
          <a:p>
            <a:pPr lvl="1"/>
            <a:r>
              <a:rPr lang="en-US" sz="1600" dirty="0"/>
              <a:t>Microsoft Dynamic CRM </a:t>
            </a:r>
            <a:r>
              <a:rPr lang="en-US" sz="1600" dirty="0" smtClean="0"/>
              <a:t>(server or cloud)</a:t>
            </a:r>
            <a:endParaRPr lang="en-US" sz="1600" dirty="0"/>
          </a:p>
          <a:p>
            <a:pPr>
              <a:spcBef>
                <a:spcPts val="1200"/>
              </a:spcBef>
            </a:pPr>
            <a:r>
              <a:rPr lang="en-US" sz="1800" dirty="0" smtClean="0"/>
              <a:t>Capture </a:t>
            </a:r>
            <a:r>
              <a:rPr lang="en-US" sz="1800" dirty="0"/>
              <a:t>Management tools:</a:t>
            </a:r>
          </a:p>
          <a:p>
            <a:pPr lvl="1"/>
            <a:r>
              <a:rPr lang="en-US" sz="1600" dirty="0"/>
              <a:t>Capture Command Center </a:t>
            </a:r>
            <a:r>
              <a:rPr lang="en-US" sz="1600" dirty="0" smtClean="0"/>
              <a:t>(Lohfeld’s SharePoint-based </a:t>
            </a:r>
            <a:r>
              <a:rPr lang="en-US" sz="1600" dirty="0"/>
              <a:t>framework for managing capture and proposal </a:t>
            </a:r>
            <a:r>
              <a:rPr lang="en-US" sz="1600" dirty="0" smtClean="0"/>
              <a:t>activities)</a:t>
            </a:r>
            <a:endParaRPr lang="en-US" sz="1600" dirty="0"/>
          </a:p>
          <a:p>
            <a:pPr lvl="1"/>
            <a:r>
              <a:rPr lang="en-US" sz="1600" dirty="0"/>
              <a:t>Deltek GovWin </a:t>
            </a:r>
            <a:r>
              <a:rPr lang="en-US" sz="1600" dirty="0" smtClean="0"/>
              <a:t>(task </a:t>
            </a:r>
            <a:r>
              <a:rPr lang="en-US" sz="1600" dirty="0"/>
              <a:t>order </a:t>
            </a:r>
            <a:r>
              <a:rPr lang="en-US" sz="1600" dirty="0" smtClean="0"/>
              <a:t>management)</a:t>
            </a:r>
            <a:endParaRPr lang="en-US" sz="1600" dirty="0"/>
          </a:p>
        </p:txBody>
      </p:sp>
      <p:sp>
        <p:nvSpPr>
          <p:cNvPr id="2" name="Title 1"/>
          <p:cNvSpPr>
            <a:spLocks noGrp="1"/>
          </p:cNvSpPr>
          <p:nvPr>
            <p:ph type="title"/>
          </p:nvPr>
        </p:nvSpPr>
        <p:spPr/>
        <p:txBody>
          <a:bodyPr>
            <a:noAutofit/>
          </a:bodyPr>
          <a:lstStyle/>
          <a:p>
            <a:pPr lvl="0"/>
            <a:r>
              <a:rPr lang="en-US" sz="3200" dirty="0" smtClean="0"/>
              <a:t>Step 3: Use the Right Tools</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12</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3</a:t>
            </a:r>
            <a:endParaRPr kumimoji="0" lang="en-US" sz="4400" b="1" i="0" u="none" strike="noStrike" cap="none" normalizeH="0" baseline="0" dirty="0" smtClean="0">
              <a:ln>
                <a:noFill/>
              </a:ln>
              <a:effectLst/>
              <a:latin typeface="Times New Roman" pitchFamily="18" charset="0"/>
            </a:endParaRPr>
          </a:p>
        </p:txBody>
      </p:sp>
      <p:sp>
        <p:nvSpPr>
          <p:cNvPr id="6" name="Content Placeholder 2"/>
          <p:cNvSpPr txBox="1">
            <a:spLocks/>
          </p:cNvSpPr>
          <p:nvPr/>
        </p:nvSpPr>
        <p:spPr bwMode="auto">
          <a:xfrm>
            <a:off x="228600" y="1752600"/>
            <a:ext cx="8610600" cy="1219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r>
              <a:rPr lang="en-US" sz="2000" b="1" dirty="0" smtClean="0">
                <a:solidFill>
                  <a:schemeClr val="accent2">
                    <a:lumMod val="75000"/>
                  </a:schemeClr>
                </a:solidFill>
                <a:ea typeface="Calibri"/>
                <a:cs typeface="Times New Roman"/>
              </a:rPr>
              <a:t>Define Your Overall Business Acquisition (BA) Lifecycle and Then Select and Use the Best Tools for Each Phase of the BA Lifecycle (Not The Other Way Around)</a:t>
            </a:r>
            <a:endParaRPr lang="en-US" sz="2000" b="1" dirty="0">
              <a:solidFill>
                <a:schemeClr val="accent2">
                  <a:lumMod val="75000"/>
                </a:schemeClr>
              </a:solidFill>
              <a:ea typeface="Calibri"/>
              <a:cs typeface="Times New Roman"/>
            </a:endParaRPr>
          </a:p>
        </p:txBody>
      </p:sp>
      <p:pic>
        <p:nvPicPr>
          <p:cNvPr id="29698" name="Picture 2" descr="http://www.cprmllc.com/images/companylogos/deltek.png"/>
          <p:cNvPicPr>
            <a:picLocks noChangeAspect="1" noChangeArrowheads="1"/>
          </p:cNvPicPr>
          <p:nvPr/>
        </p:nvPicPr>
        <p:blipFill>
          <a:blip r:embed="rId2" cstate="print"/>
          <a:stretch>
            <a:fillRect/>
          </a:stretch>
        </p:blipFill>
        <p:spPr bwMode="auto">
          <a:xfrm>
            <a:off x="5562600" y="3124200"/>
            <a:ext cx="1333500" cy="5334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29700" name="Picture 4" descr="http://revevol.eu/files/2010/11/salesforce_logo.jpg"/>
          <p:cNvPicPr>
            <a:picLocks noChangeAspect="1" noChangeArrowheads="1"/>
          </p:cNvPicPr>
          <p:nvPr/>
        </p:nvPicPr>
        <p:blipFill>
          <a:blip r:embed="rId3" cstate="print"/>
          <a:stretch>
            <a:fillRect/>
          </a:stretch>
        </p:blipFill>
        <p:spPr bwMode="auto">
          <a:xfrm>
            <a:off x="7086600" y="3505200"/>
            <a:ext cx="1714500" cy="443753"/>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29702" name="Picture 6" descr="http://www.golockbox.com/images/Microsoft_Logo.png"/>
          <p:cNvPicPr>
            <a:picLocks noChangeAspect="1" noChangeArrowheads="1"/>
          </p:cNvPicPr>
          <p:nvPr/>
        </p:nvPicPr>
        <p:blipFill>
          <a:blip r:embed="rId4" cstate="print"/>
          <a:srcRect/>
          <a:stretch>
            <a:fillRect/>
          </a:stretch>
        </p:blipFill>
        <p:spPr bwMode="auto">
          <a:xfrm>
            <a:off x="5562600" y="3886200"/>
            <a:ext cx="1372776" cy="325895"/>
          </a:xfrm>
          <a:prstGeom prst="rect">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915400" cy="4724400"/>
          </a:xfrm>
        </p:spPr>
        <p:txBody>
          <a:bodyPr>
            <a:normAutofit lnSpcReduction="10000"/>
          </a:bodyPr>
          <a:lstStyle/>
          <a:p>
            <a:pPr lvl="0">
              <a:buNone/>
            </a:pPr>
            <a:r>
              <a:rPr lang="en-US" sz="2100" b="1" kern="1200" dirty="0">
                <a:solidFill>
                  <a:schemeClr val="accent2">
                    <a:lumMod val="75000"/>
                  </a:schemeClr>
                </a:solidFill>
                <a:ea typeface="Calibri"/>
                <a:cs typeface="Times New Roman"/>
              </a:rPr>
              <a:t>Proposal </a:t>
            </a:r>
            <a:r>
              <a:rPr lang="en-US" sz="2100" b="1" kern="1200" dirty="0" smtClean="0">
                <a:solidFill>
                  <a:schemeClr val="accent2">
                    <a:lumMod val="75000"/>
                  </a:schemeClr>
                </a:solidFill>
                <a:ea typeface="Calibri"/>
                <a:cs typeface="Times New Roman"/>
              </a:rPr>
              <a:t>Management Tools</a:t>
            </a:r>
            <a:endParaRPr lang="en-US" sz="2100" b="1" kern="1200" dirty="0">
              <a:solidFill>
                <a:schemeClr val="accent2">
                  <a:lumMod val="75000"/>
                </a:schemeClr>
              </a:solidFill>
              <a:ea typeface="Calibri"/>
              <a:cs typeface="Times New Roman"/>
            </a:endParaRPr>
          </a:p>
          <a:p>
            <a:r>
              <a:rPr lang="en-US" sz="1900" dirty="0" smtClean="0"/>
              <a:t>SharePoint (Microsoft)</a:t>
            </a:r>
          </a:p>
          <a:p>
            <a:r>
              <a:rPr lang="en-US" sz="1900" dirty="0" smtClean="0"/>
              <a:t>Privia (SpringCM)</a:t>
            </a:r>
          </a:p>
          <a:p>
            <a:r>
              <a:rPr lang="en-US" sz="1900" dirty="0" smtClean="0"/>
              <a:t>Virtual Proposal Center (Intravation)</a:t>
            </a:r>
          </a:p>
          <a:p>
            <a:r>
              <a:rPr lang="en-US" sz="1900" dirty="0" smtClean="0"/>
              <a:t>SalesEdge (Sant)</a:t>
            </a:r>
          </a:p>
          <a:p>
            <a:r>
              <a:rPr lang="en-US" sz="1900" dirty="0" smtClean="0"/>
              <a:t>Custom development</a:t>
            </a:r>
          </a:p>
          <a:p>
            <a:pPr>
              <a:buNone/>
            </a:pPr>
            <a:endParaRPr lang="en-US" sz="1600" dirty="0" smtClean="0"/>
          </a:p>
          <a:p>
            <a:pPr marL="0" indent="0">
              <a:spcBef>
                <a:spcPts val="2400"/>
              </a:spcBef>
              <a:buNone/>
            </a:pPr>
            <a:r>
              <a:rPr lang="en-US" sz="2100" b="1" kern="1200" dirty="0" smtClean="0">
                <a:solidFill>
                  <a:schemeClr val="accent2">
                    <a:lumMod val="75000"/>
                  </a:schemeClr>
                </a:solidFill>
                <a:ea typeface="Calibri"/>
                <a:cs typeface="Times New Roman"/>
              </a:rPr>
              <a:t>Establish</a:t>
            </a:r>
            <a:r>
              <a:rPr lang="en-US" sz="1800" dirty="0" smtClean="0"/>
              <a:t> </a:t>
            </a:r>
            <a:r>
              <a:rPr lang="en-US" sz="2000" b="1" kern="1200" dirty="0" smtClean="0">
                <a:solidFill>
                  <a:schemeClr val="accent2">
                    <a:lumMod val="75000"/>
                  </a:schemeClr>
                </a:solidFill>
                <a:cs typeface="Times New Roman"/>
              </a:rPr>
              <a:t>a</a:t>
            </a:r>
            <a:r>
              <a:rPr lang="en-US" sz="2000" b="1" kern="1200" dirty="0" smtClean="0">
                <a:solidFill>
                  <a:schemeClr val="accent2">
                    <a:lumMod val="75000"/>
                  </a:schemeClr>
                </a:solidFill>
                <a:ea typeface="Calibri"/>
                <a:cs typeface="Times New Roman"/>
              </a:rPr>
              <a:t>n Enterprise Repository with Appropriate Levels  </a:t>
            </a:r>
            <a:br>
              <a:rPr lang="en-US" sz="2000" b="1" kern="1200" dirty="0" smtClean="0">
                <a:solidFill>
                  <a:schemeClr val="accent2">
                    <a:lumMod val="75000"/>
                  </a:schemeClr>
                </a:solidFill>
                <a:ea typeface="Calibri"/>
                <a:cs typeface="Times New Roman"/>
              </a:rPr>
            </a:br>
            <a:r>
              <a:rPr lang="en-US" sz="2000" b="1" kern="1200" dirty="0" smtClean="0">
                <a:solidFill>
                  <a:schemeClr val="accent2">
                    <a:lumMod val="75000"/>
                  </a:schemeClr>
                </a:solidFill>
                <a:ea typeface="Calibri"/>
                <a:cs typeface="Times New Roman"/>
              </a:rPr>
              <a:t>of Security to Archive Artifacts and Get Them off Your PC</a:t>
            </a:r>
          </a:p>
          <a:p>
            <a:r>
              <a:rPr lang="en-US" sz="1900" dirty="0" smtClean="0"/>
              <a:t>SharePoint (server or cloud)</a:t>
            </a:r>
          </a:p>
          <a:p>
            <a:r>
              <a:rPr lang="en-US" sz="1900" dirty="0" smtClean="0"/>
              <a:t>Oracle</a:t>
            </a:r>
            <a:endParaRPr lang="en-US" sz="1900" dirty="0"/>
          </a:p>
          <a:p>
            <a:r>
              <a:rPr lang="en-US" sz="1900" dirty="0"/>
              <a:t>Siebel</a:t>
            </a:r>
          </a:p>
          <a:p>
            <a:r>
              <a:rPr lang="en-US" sz="1900" dirty="0"/>
              <a:t>SAP</a:t>
            </a:r>
          </a:p>
          <a:p>
            <a:endParaRPr lang="en-US" dirty="0"/>
          </a:p>
        </p:txBody>
      </p:sp>
      <p:sp>
        <p:nvSpPr>
          <p:cNvPr id="2" name="Title 1"/>
          <p:cNvSpPr>
            <a:spLocks noGrp="1"/>
          </p:cNvSpPr>
          <p:nvPr>
            <p:ph type="title"/>
          </p:nvPr>
        </p:nvSpPr>
        <p:spPr/>
        <p:txBody>
          <a:bodyPr/>
          <a:lstStyle/>
          <a:p>
            <a:r>
              <a:rPr lang="en-US" sz="3200" dirty="0" smtClean="0"/>
              <a:t>Step 3: Use the Right Tools (Cont.)</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13</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effectLst/>
                <a:latin typeface="Times New Roman" pitchFamily="18" charset="0"/>
              </a:rPr>
              <a:t>3</a:t>
            </a:r>
          </a:p>
        </p:txBody>
      </p:sp>
      <p:pic>
        <p:nvPicPr>
          <p:cNvPr id="28674" name="Picture 2" descr="http://media.marketwire.com/attachments/201003/573786_SCM_logo_color_low.jpg"/>
          <p:cNvPicPr>
            <a:picLocks noChangeAspect="1" noChangeArrowheads="1"/>
          </p:cNvPicPr>
          <p:nvPr/>
        </p:nvPicPr>
        <p:blipFill>
          <a:blip r:embed="rId2" cstate="print"/>
          <a:srcRect b="1"/>
          <a:stretch>
            <a:fillRect/>
          </a:stretch>
        </p:blipFill>
        <p:spPr bwMode="auto">
          <a:xfrm>
            <a:off x="4953000" y="1981200"/>
            <a:ext cx="1828800" cy="6096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28676" name="Picture 4" descr="http://www.avtex.com/images/test-library/2010/12/28/SharePoint-2010-Logo.png?Status=Master"/>
          <p:cNvPicPr>
            <a:picLocks noChangeAspect="1" noChangeArrowheads="1"/>
          </p:cNvPicPr>
          <p:nvPr/>
        </p:nvPicPr>
        <p:blipFill>
          <a:blip r:embed="rId3" cstate="print"/>
          <a:stretch>
            <a:fillRect/>
          </a:stretch>
        </p:blipFill>
        <p:spPr bwMode="auto">
          <a:xfrm>
            <a:off x="6972300" y="2438400"/>
            <a:ext cx="1866900" cy="1135075"/>
          </a:xfrm>
          <a:prstGeom prst="rect">
            <a:avLst/>
          </a:prstGeom>
          <a:solidFill>
            <a:schemeClr val="tx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2290" name="Picture 2" descr="http://www.apmp-ne.org/items/images/SalesEdge_logo.jpg"/>
          <p:cNvPicPr>
            <a:picLocks noChangeAspect="1" noChangeArrowheads="1"/>
          </p:cNvPicPr>
          <p:nvPr/>
        </p:nvPicPr>
        <p:blipFill>
          <a:blip r:embed="rId4" cstate="print"/>
          <a:srcRect/>
          <a:stretch>
            <a:fillRect/>
          </a:stretch>
        </p:blipFill>
        <p:spPr bwMode="auto">
          <a:xfrm>
            <a:off x="4929057" y="3429000"/>
            <a:ext cx="1776543" cy="4572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2292" name="Picture 4" descr="intr@vation">
            <a:hlinkClick r:id="rId5"/>
          </p:cNvPr>
          <p:cNvPicPr>
            <a:picLocks noChangeAspect="1" noChangeArrowheads="1"/>
          </p:cNvPicPr>
          <p:nvPr/>
        </p:nvPicPr>
        <p:blipFill>
          <a:blip r:embed="rId6" cstate="print"/>
          <a:srcRect/>
          <a:stretch>
            <a:fillRect/>
          </a:stretch>
        </p:blipFill>
        <p:spPr bwMode="auto">
          <a:xfrm>
            <a:off x="4953000" y="2760306"/>
            <a:ext cx="1815390" cy="44009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8305800" cy="4114800"/>
          </a:xfrm>
        </p:spPr>
        <p:txBody>
          <a:bodyPr>
            <a:normAutofit fontScale="92500" lnSpcReduction="10000"/>
          </a:bodyPr>
          <a:lstStyle/>
          <a:p>
            <a:pPr>
              <a:buNone/>
            </a:pPr>
            <a:r>
              <a:rPr lang="en-US" sz="2100" b="1" kern="1200" dirty="0">
                <a:solidFill>
                  <a:schemeClr val="accent2">
                    <a:lumMod val="75000"/>
                  </a:schemeClr>
                </a:solidFill>
                <a:ea typeface="Calibri"/>
                <a:cs typeface="Times New Roman"/>
              </a:rPr>
              <a:t>Establish </a:t>
            </a:r>
            <a:r>
              <a:rPr lang="en-US" sz="2100" b="1" kern="1200" dirty="0" smtClean="0">
                <a:solidFill>
                  <a:schemeClr val="accent2">
                    <a:lumMod val="75000"/>
                  </a:schemeClr>
                </a:solidFill>
                <a:ea typeface="Calibri"/>
                <a:cs typeface="Times New Roman"/>
              </a:rPr>
              <a:t>5 Special-purpose Capture and Proposal Productivity Tools</a:t>
            </a:r>
            <a:r>
              <a:rPr lang="en-US" sz="2100" dirty="0" smtClean="0"/>
              <a:t> </a:t>
            </a:r>
            <a:endParaRPr lang="en-US" sz="2100" dirty="0"/>
          </a:p>
          <a:p>
            <a:r>
              <a:rPr lang="en-US" sz="1900" dirty="0" smtClean="0"/>
              <a:t>Résumé </a:t>
            </a:r>
            <a:r>
              <a:rPr lang="en-US" sz="1900" dirty="0"/>
              <a:t>database</a:t>
            </a:r>
          </a:p>
          <a:p>
            <a:r>
              <a:rPr lang="en-US" sz="1900" dirty="0"/>
              <a:t>Past performance database (not the same as a contracts file)</a:t>
            </a:r>
          </a:p>
          <a:p>
            <a:r>
              <a:rPr lang="en-US" sz="1900" dirty="0"/>
              <a:t>Reusable graphics library</a:t>
            </a:r>
          </a:p>
          <a:p>
            <a:r>
              <a:rPr lang="en-US" sz="1900" dirty="0"/>
              <a:t>Pre-written proposal content</a:t>
            </a:r>
          </a:p>
          <a:p>
            <a:r>
              <a:rPr lang="en-US" sz="1900" dirty="0"/>
              <a:t>On-line archive of past proposals   </a:t>
            </a:r>
          </a:p>
          <a:p>
            <a:pPr>
              <a:spcBef>
                <a:spcPts val="1200"/>
              </a:spcBef>
              <a:buNone/>
            </a:pPr>
            <a:r>
              <a:rPr lang="en-US" sz="2100" b="1" kern="1200" dirty="0">
                <a:solidFill>
                  <a:schemeClr val="accent2">
                    <a:lumMod val="75000"/>
                  </a:schemeClr>
                </a:solidFill>
                <a:ea typeface="Calibri"/>
                <a:cs typeface="Times New Roman"/>
              </a:rPr>
              <a:t>Personal Proposal Productivity </a:t>
            </a:r>
            <a:r>
              <a:rPr lang="en-US" sz="2100" b="1" kern="1200" dirty="0" smtClean="0">
                <a:solidFill>
                  <a:schemeClr val="accent2">
                    <a:lumMod val="75000"/>
                  </a:schemeClr>
                </a:solidFill>
                <a:ea typeface="Calibri"/>
                <a:cs typeface="Times New Roman"/>
              </a:rPr>
              <a:t>Tools </a:t>
            </a:r>
            <a:r>
              <a:rPr lang="en-US" sz="2100" b="1" kern="1200" dirty="0">
                <a:solidFill>
                  <a:schemeClr val="accent2">
                    <a:lumMod val="75000"/>
                  </a:schemeClr>
                </a:solidFill>
                <a:ea typeface="Calibri"/>
                <a:cs typeface="Times New Roman"/>
              </a:rPr>
              <a:t>(</a:t>
            </a:r>
            <a:r>
              <a:rPr lang="en-US" sz="2100" b="1" kern="1200" dirty="0" smtClean="0">
                <a:solidFill>
                  <a:schemeClr val="accent2">
                    <a:lumMod val="75000"/>
                  </a:schemeClr>
                </a:solidFill>
                <a:ea typeface="Calibri"/>
                <a:cs typeface="Times New Roman"/>
              </a:rPr>
              <a:t>Microsoft-centric</a:t>
            </a:r>
            <a:r>
              <a:rPr lang="en-US" sz="2100" b="1" kern="1200" dirty="0">
                <a:solidFill>
                  <a:schemeClr val="accent2">
                    <a:lumMod val="75000"/>
                  </a:schemeClr>
                </a:solidFill>
                <a:ea typeface="Calibri"/>
                <a:cs typeface="Times New Roman"/>
              </a:rPr>
              <a:t>)</a:t>
            </a:r>
          </a:p>
          <a:p>
            <a:r>
              <a:rPr lang="en-US" sz="1900" dirty="0"/>
              <a:t>Office 2010 and Windows 7, but keep other versions available for government electronic submissions</a:t>
            </a:r>
          </a:p>
          <a:p>
            <a:r>
              <a:rPr lang="en-US" sz="1900" dirty="0"/>
              <a:t>SharePoint 2010</a:t>
            </a:r>
          </a:p>
          <a:p>
            <a:r>
              <a:rPr lang="en-US" sz="1900" dirty="0"/>
              <a:t>Adobe Creative Suite</a:t>
            </a:r>
          </a:p>
          <a:p>
            <a:r>
              <a:rPr lang="en-US" sz="1900" dirty="0"/>
              <a:t>Adobe Acrobat Pro</a:t>
            </a:r>
          </a:p>
          <a:p>
            <a:r>
              <a:rPr lang="en-US" sz="1900" dirty="0"/>
              <a:t>See Beth Wingate’s list of tools on our website</a:t>
            </a:r>
          </a:p>
          <a:p>
            <a:endParaRPr lang="en-US" sz="1900" dirty="0"/>
          </a:p>
        </p:txBody>
      </p:sp>
      <p:sp>
        <p:nvSpPr>
          <p:cNvPr id="2" name="Title 1"/>
          <p:cNvSpPr>
            <a:spLocks noGrp="1"/>
          </p:cNvSpPr>
          <p:nvPr>
            <p:ph type="title"/>
          </p:nvPr>
        </p:nvSpPr>
        <p:spPr/>
        <p:txBody>
          <a:bodyPr/>
          <a:lstStyle/>
          <a:p>
            <a:r>
              <a:rPr lang="en-US" sz="3200" dirty="0" smtClean="0"/>
              <a:t>Step 3: Use the Right Tools (Cont.)</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14</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3</a:t>
            </a:r>
            <a:endParaRPr kumimoji="0" lang="en-US" sz="4400" b="1" i="0" u="none" strike="noStrike" cap="none" normalizeH="0" baseline="0" dirty="0" smtClean="0">
              <a:ln>
                <a:noFill/>
              </a:ln>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305800" cy="762000"/>
          </a:xfrm>
        </p:spPr>
        <p:txBody>
          <a:bodyPr>
            <a:normAutofit/>
          </a:bodyPr>
          <a:lstStyle/>
          <a:p>
            <a:r>
              <a:rPr lang="en-US" sz="1600" dirty="0" smtClean="0"/>
              <a:t>Chose </a:t>
            </a:r>
            <a:r>
              <a:rPr lang="en-US" sz="1600" dirty="0"/>
              <a:t>the </a:t>
            </a:r>
            <a:r>
              <a:rPr lang="en-US" sz="1600" dirty="0" smtClean="0"/>
              <a:t>battles you </a:t>
            </a:r>
            <a:r>
              <a:rPr lang="en-US" sz="1600" dirty="0"/>
              <a:t>are going to </a:t>
            </a:r>
            <a:r>
              <a:rPr lang="en-US" sz="1600" b="1" dirty="0">
                <a:solidFill>
                  <a:schemeClr val="accent1">
                    <a:lumMod val="75000"/>
                  </a:schemeClr>
                </a:solidFill>
              </a:rPr>
              <a:t>win</a:t>
            </a:r>
            <a:r>
              <a:rPr lang="en-US" sz="1600" dirty="0"/>
              <a:t> and </a:t>
            </a:r>
            <a:r>
              <a:rPr lang="en-US" sz="1600" dirty="0" smtClean="0"/>
              <a:t>invest appropriately </a:t>
            </a:r>
          </a:p>
          <a:p>
            <a:r>
              <a:rPr lang="en-US" sz="1600" dirty="0" smtClean="0"/>
              <a:t>Stand </a:t>
            </a:r>
            <a:r>
              <a:rPr lang="en-US" sz="1600" dirty="0"/>
              <a:t>down </a:t>
            </a:r>
            <a:r>
              <a:rPr lang="en-US" sz="1600" dirty="0" smtClean="0"/>
              <a:t>on those you are unlikely to win</a:t>
            </a:r>
            <a:endParaRPr lang="en-US" sz="1600" dirty="0"/>
          </a:p>
        </p:txBody>
      </p:sp>
      <p:sp>
        <p:nvSpPr>
          <p:cNvPr id="2" name="Title 1"/>
          <p:cNvSpPr>
            <a:spLocks noGrp="1"/>
          </p:cNvSpPr>
          <p:nvPr>
            <p:ph type="title"/>
          </p:nvPr>
        </p:nvSpPr>
        <p:spPr>
          <a:xfrm>
            <a:off x="228600" y="1524000"/>
            <a:ext cx="8686800" cy="457200"/>
          </a:xfrm>
        </p:spPr>
        <p:txBody>
          <a:bodyPr>
            <a:normAutofit/>
          </a:bodyPr>
          <a:lstStyle/>
          <a:p>
            <a:r>
              <a:rPr lang="en-US" sz="1800" b="1" kern="1200" dirty="0" smtClean="0">
                <a:solidFill>
                  <a:schemeClr val="accent2">
                    <a:lumMod val="75000"/>
                  </a:schemeClr>
                </a:solidFill>
                <a:latin typeface="+mn-lt"/>
                <a:ea typeface="Calibri"/>
                <a:cs typeface="Times New Roman"/>
              </a:rPr>
              <a:t>Make the Right Management Decisions</a:t>
            </a:r>
            <a:endParaRPr lang="en-US" sz="1800" b="1" kern="1200" dirty="0">
              <a:solidFill>
                <a:schemeClr val="accent2">
                  <a:lumMod val="75000"/>
                </a:schemeClr>
              </a:solidFill>
              <a:latin typeface="+mn-lt"/>
              <a:ea typeface="Calibri"/>
              <a:cs typeface="Times New Roman"/>
            </a:endParaRPr>
          </a:p>
        </p:txBody>
      </p:sp>
      <p:sp>
        <p:nvSpPr>
          <p:cNvPr id="4" name="Slide Number Placeholder 3"/>
          <p:cNvSpPr>
            <a:spLocks noGrp="1"/>
          </p:cNvSpPr>
          <p:nvPr>
            <p:ph type="sldNum" sz="quarter" idx="10"/>
          </p:nvPr>
        </p:nvSpPr>
        <p:spPr/>
        <p:txBody>
          <a:bodyPr/>
          <a:lstStyle/>
          <a:p>
            <a:fld id="{6988E9A6-06D7-43CF-89C8-4B27183031C0}" type="slidenum">
              <a:rPr lang="en-US" smtClean="0"/>
              <a:pPr/>
              <a:t>15</a:t>
            </a:fld>
            <a:endParaRPr lang="en-US" dirty="0"/>
          </a:p>
        </p:txBody>
      </p:sp>
      <p:sp>
        <p:nvSpPr>
          <p:cNvPr id="5" name="Title 1"/>
          <p:cNvSpPr txBox="1">
            <a:spLocks/>
          </p:cNvSpPr>
          <p:nvPr/>
        </p:nvSpPr>
        <p:spPr bwMode="auto">
          <a:xfrm>
            <a:off x="1676400" y="146050"/>
            <a:ext cx="7391400" cy="99695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sz="32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mj-lt"/>
                <a:ea typeface="+mj-ea"/>
                <a:cs typeface="+mj-cs"/>
              </a:rPr>
              <a:t>Step 4: Call the Right Plays</a:t>
            </a:r>
            <a:endParaRPr kumimoji="1" lang="en-US" sz="3200" b="0" i="0" u="none" strike="noStrike" kern="0" cap="none" spc="0" normalizeH="0" baseline="0" noProof="0" dirty="0">
              <a:ln>
                <a:noFill/>
              </a:ln>
              <a:solidFill>
                <a:srgbClr val="FFFFFF"/>
              </a:solidFill>
              <a:effectLst>
                <a:outerShdw blurRad="38100" dist="38100" dir="2700000" algn="tl">
                  <a:srgbClr val="000000"/>
                </a:outerShdw>
              </a:effectLst>
              <a:uLnTx/>
              <a:uFillTx/>
              <a:latin typeface="+mj-lt"/>
              <a:ea typeface="+mj-ea"/>
              <a:cs typeface="+mj-cs"/>
            </a:endParaRPr>
          </a:p>
        </p:txBody>
      </p:sp>
      <p:sp>
        <p:nvSpPr>
          <p:cNvPr id="6" name="Oval 5"/>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4</a:t>
            </a:r>
            <a:endParaRPr kumimoji="0" lang="en-US" sz="4400" b="1" i="0" u="none" strike="noStrike" cap="none" normalizeH="0" baseline="0" dirty="0" smtClean="0">
              <a:ln>
                <a:noFill/>
              </a:ln>
              <a:effectLst/>
              <a:latin typeface="Times New Roman" pitchFamily="18" charset="0"/>
            </a:endParaRPr>
          </a:p>
        </p:txBody>
      </p:sp>
      <p:sp>
        <p:nvSpPr>
          <p:cNvPr id="7" name="Content Placeholder 2"/>
          <p:cNvSpPr txBox="1">
            <a:spLocks/>
          </p:cNvSpPr>
          <p:nvPr/>
        </p:nvSpPr>
        <p:spPr bwMode="auto">
          <a:xfrm>
            <a:off x="228600" y="2971800"/>
            <a:ext cx="8915400" cy="3733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noAutofit/>
          </a:bodyPr>
          <a:lstStyle/>
          <a:p>
            <a:pPr marL="285750" indent="-285750" fontAlgn="base">
              <a:spcBef>
                <a:spcPct val="20000"/>
              </a:spcBef>
              <a:spcAft>
                <a:spcPct val="0"/>
              </a:spcAft>
              <a:buClr>
                <a:schemeClr val="accent1"/>
              </a:buClr>
              <a:buSzPct val="75000"/>
              <a:buFont typeface="Wingdings" pitchFamily="2" charset="2"/>
              <a:buChar char="l"/>
            </a:pPr>
            <a:r>
              <a:rPr kumimoji="1" lang="en-US" sz="1600" b="0" i="0" u="none" strike="noStrike" kern="0" cap="none" spc="0" normalizeH="0" baseline="0" noProof="0" dirty="0" smtClean="0">
                <a:ln>
                  <a:noFill/>
                </a:ln>
                <a:solidFill>
                  <a:schemeClr val="tx1"/>
                </a:solidFill>
                <a:effectLst/>
                <a:uLnTx/>
                <a:uFillTx/>
                <a:latin typeface="+mn-lt"/>
              </a:rPr>
              <a:t>Use a scorecard to evaluate bid opportunities</a:t>
            </a:r>
          </a:p>
          <a:p>
            <a:pPr marL="285750" indent="-285750" fontAlgn="base">
              <a:spcBef>
                <a:spcPct val="20000"/>
              </a:spcBef>
              <a:spcAft>
                <a:spcPct val="0"/>
              </a:spcAft>
              <a:buClr>
                <a:schemeClr val="accent1"/>
              </a:buClr>
              <a:buSzPct val="75000"/>
              <a:buFont typeface="Wingdings" pitchFamily="2" charset="2"/>
              <a:buChar char="l"/>
            </a:pPr>
            <a:r>
              <a:rPr kumimoji="1" lang="en-US" sz="1600" b="0" i="0" u="none" strike="noStrike" kern="0" cap="none" spc="0" normalizeH="0" baseline="0" noProof="0" dirty="0" smtClean="0">
                <a:ln>
                  <a:noFill/>
                </a:ln>
                <a:solidFill>
                  <a:schemeClr val="tx1"/>
                </a:solidFill>
                <a:effectLst/>
                <a:uLnTx/>
                <a:uFillTx/>
                <a:latin typeface="+mn-lt"/>
              </a:rPr>
              <a:t>Use a “portfolio approach” to include some lower investment, higher payoff, lower win probability bids to maximize your likelihood of achieving your revenue goals</a:t>
            </a:r>
          </a:p>
          <a:p>
            <a:pPr marL="285750" indent="-285750" fontAlgn="base">
              <a:spcBef>
                <a:spcPct val="20000"/>
              </a:spcBef>
              <a:spcAft>
                <a:spcPct val="0"/>
              </a:spcAft>
              <a:buClr>
                <a:schemeClr val="accent1"/>
              </a:buClr>
              <a:buSzPct val="75000"/>
              <a:buFont typeface="Wingdings" pitchFamily="2" charset="2"/>
              <a:buChar char="l"/>
            </a:pPr>
            <a:r>
              <a:rPr kumimoji="1" lang="en-US" sz="1600" b="0" i="0" u="none" strike="noStrike" kern="0" cap="none" spc="0" normalizeH="0" baseline="0" noProof="0" dirty="0" smtClean="0">
                <a:ln>
                  <a:noFill/>
                </a:ln>
                <a:solidFill>
                  <a:schemeClr val="tx1"/>
                </a:solidFill>
                <a:effectLst/>
                <a:uLnTx/>
                <a:uFillTx/>
                <a:latin typeface="+mn-lt"/>
              </a:rPr>
              <a:t>Build your “A list” of programs that you plan to bid and a “B list” of backup programs to bid if an “A list” program is delayed (always have a backup plan to make your revenue number)</a:t>
            </a:r>
          </a:p>
          <a:p>
            <a:pPr fontAlgn="base">
              <a:spcBef>
                <a:spcPts val="1200"/>
              </a:spcBef>
              <a:spcAft>
                <a:spcPct val="0"/>
              </a:spcAft>
              <a:buClr>
                <a:schemeClr val="accent1"/>
              </a:buClr>
              <a:buSzPct val="75000"/>
            </a:pPr>
            <a:r>
              <a:rPr kumimoji="1" lang="en-US" b="1" dirty="0" smtClean="0">
                <a:solidFill>
                  <a:schemeClr val="accent2">
                    <a:lumMod val="75000"/>
                  </a:schemeClr>
                </a:solidFill>
                <a:effectLst>
                  <a:outerShdw blurRad="38100" dist="38100" dir="2700000" algn="tl">
                    <a:srgbClr val="000000"/>
                  </a:outerShdw>
                </a:effectLst>
                <a:ea typeface="Calibri"/>
                <a:cs typeface="Times New Roman"/>
              </a:rPr>
              <a:t>Measure Your Pursuit Progress and Don’t be Afraid to Shut Down a Pursuit if You are Not Making Real Progress</a:t>
            </a:r>
          </a:p>
          <a:p>
            <a:pPr marL="285750" indent="-285750" fontAlgn="base">
              <a:spcBef>
                <a:spcPts val="1200"/>
              </a:spcBef>
              <a:spcAft>
                <a:spcPct val="0"/>
              </a:spcAft>
              <a:buClr>
                <a:schemeClr val="accent1"/>
              </a:buClr>
              <a:buSzPct val="75000"/>
            </a:pPr>
            <a:r>
              <a:rPr kumimoji="1" lang="en-US" b="1" dirty="0" smtClean="0">
                <a:solidFill>
                  <a:schemeClr val="accent2">
                    <a:lumMod val="75000"/>
                  </a:schemeClr>
                </a:solidFill>
                <a:effectLst>
                  <a:outerShdw blurRad="38100" dist="38100" dir="2700000" algn="tl">
                    <a:srgbClr val="000000"/>
                  </a:outerShdw>
                </a:effectLst>
                <a:ea typeface="Calibri"/>
                <a:cs typeface="Times New Roman"/>
              </a:rPr>
              <a:t>Get a Running Start on Your Proposal</a:t>
            </a:r>
          </a:p>
          <a:p>
            <a:pPr marL="285750" indent="-285750" fontAlgn="base">
              <a:spcBef>
                <a:spcPct val="20000"/>
              </a:spcBef>
              <a:spcAft>
                <a:spcPct val="0"/>
              </a:spcAft>
              <a:buClr>
                <a:schemeClr val="accent1"/>
              </a:buClr>
              <a:buSzPct val="75000"/>
              <a:buFont typeface="Arial" pitchFamily="34" charset="0"/>
              <a:buChar char="•"/>
            </a:pPr>
            <a:r>
              <a:rPr kumimoji="1" lang="en-US" sz="1600" b="0" i="0" u="none" strike="noStrike" kern="0" cap="none" spc="0" normalizeH="0" baseline="0" noProof="0" dirty="0" smtClean="0">
                <a:ln>
                  <a:noFill/>
                </a:ln>
                <a:solidFill>
                  <a:schemeClr val="tx1"/>
                </a:solidFill>
                <a:effectLst/>
                <a:uLnTx/>
                <a:uFillTx/>
                <a:latin typeface="+mn-lt"/>
              </a:rPr>
              <a:t>Start proposal planning &amp; development</a:t>
            </a:r>
            <a:r>
              <a:rPr kumimoji="1" lang="en-US" sz="1600" b="0" i="0" u="none" strike="noStrike" kern="0" cap="none" spc="0" normalizeH="0" noProof="0" dirty="0" smtClean="0">
                <a:ln>
                  <a:noFill/>
                </a:ln>
                <a:solidFill>
                  <a:schemeClr val="tx1"/>
                </a:solidFill>
                <a:effectLst/>
                <a:uLnTx/>
                <a:uFillTx/>
                <a:latin typeface="+mn-lt"/>
              </a:rPr>
              <a:t> in anticipation of RFP release, not after the RFP is out</a:t>
            </a:r>
            <a:endParaRPr kumimoji="1" lang="en-US" sz="1600" b="0" i="0" u="none" strike="noStrike" kern="0" cap="none" spc="0" normalizeH="0" baseline="0" noProof="0" dirty="0" smtClean="0">
              <a:ln>
                <a:noFill/>
              </a:ln>
              <a:solidFill>
                <a:schemeClr val="tx1"/>
              </a:solidFill>
              <a:effectLst/>
              <a:uLnTx/>
              <a:uFillTx/>
              <a:latin typeface="+mn-lt"/>
            </a:endParaRPr>
          </a:p>
          <a:p>
            <a:pPr marL="285750" indent="-285750" fontAlgn="base">
              <a:spcBef>
                <a:spcPts val="1200"/>
              </a:spcBef>
              <a:spcAft>
                <a:spcPct val="0"/>
              </a:spcAft>
              <a:buClr>
                <a:schemeClr val="accent1"/>
              </a:buClr>
              <a:buSzPct val="75000"/>
            </a:pPr>
            <a:r>
              <a:rPr kumimoji="1" lang="en-US" b="1" dirty="0" smtClean="0">
                <a:solidFill>
                  <a:schemeClr val="accent2">
                    <a:lumMod val="75000"/>
                  </a:schemeClr>
                </a:solidFill>
                <a:effectLst>
                  <a:outerShdw blurRad="38100" dist="38100" dir="2700000" algn="tl">
                    <a:srgbClr val="000000"/>
                  </a:outerShdw>
                </a:effectLst>
                <a:ea typeface="Calibri"/>
                <a:cs typeface="Times New Roman"/>
              </a:rPr>
              <a:t>Manage Your Workload to Avoid Burnout </a:t>
            </a:r>
            <a:endParaRPr kumimoji="1" lang="en-US" b="1" dirty="0">
              <a:solidFill>
                <a:schemeClr val="accent2">
                  <a:lumMod val="75000"/>
                </a:schemeClr>
              </a:solidFill>
              <a:effectLst>
                <a:outerShdw blurRad="38100" dist="38100" dir="2700000" algn="tl">
                  <a:srgbClr val="000000"/>
                </a:outerShdw>
              </a:effectLst>
              <a:ea typeface="Calibri"/>
              <a:cs typeface="Times New Roman"/>
            </a:endParaRPr>
          </a:p>
        </p:txBody>
      </p:sp>
      <p:sp>
        <p:nvSpPr>
          <p:cNvPr id="8" name="Title 1"/>
          <p:cNvSpPr txBox="1">
            <a:spLocks/>
          </p:cNvSpPr>
          <p:nvPr/>
        </p:nvSpPr>
        <p:spPr bwMode="auto">
          <a:xfrm>
            <a:off x="228600" y="2819400"/>
            <a:ext cx="8686800" cy="3810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b="1" i="0" u="none" strike="noStrike" kern="1200" cap="none" spc="0" normalizeH="0" baseline="0" noProof="0" dirty="0" smtClean="0">
                <a:ln>
                  <a:noFill/>
                </a:ln>
                <a:solidFill>
                  <a:schemeClr val="accent2">
                    <a:lumMod val="75000"/>
                  </a:schemeClr>
                </a:solidFill>
                <a:effectLst>
                  <a:outerShdw blurRad="38100" dist="38100" dir="2700000" algn="tl">
                    <a:srgbClr val="000000"/>
                  </a:outerShdw>
                </a:effectLst>
                <a:uLnTx/>
                <a:uFillTx/>
                <a:latin typeface="+mn-lt"/>
                <a:ea typeface="Calibri"/>
                <a:cs typeface="Times New Roman"/>
              </a:rPr>
              <a:t>Make the Pursuit and Bid/No-bid</a:t>
            </a:r>
            <a:r>
              <a:rPr kumimoji="1" lang="en-US" b="1" i="0" u="none" strike="noStrike" kern="1200" cap="none" spc="0" normalizeH="0" noProof="0" dirty="0" smtClean="0">
                <a:ln>
                  <a:noFill/>
                </a:ln>
                <a:solidFill>
                  <a:schemeClr val="accent2">
                    <a:lumMod val="75000"/>
                  </a:schemeClr>
                </a:solidFill>
                <a:effectLst>
                  <a:outerShdw blurRad="38100" dist="38100" dir="2700000" algn="tl">
                    <a:srgbClr val="000000"/>
                  </a:outerShdw>
                </a:effectLst>
                <a:uLnTx/>
                <a:uFillTx/>
                <a:latin typeface="+mn-lt"/>
                <a:ea typeface="Calibri"/>
                <a:cs typeface="Times New Roman"/>
              </a:rPr>
              <a:t> Decisions</a:t>
            </a:r>
            <a:br>
              <a:rPr kumimoji="1" lang="en-US" b="1" i="0" u="none" strike="noStrike" kern="1200" cap="none" spc="0" normalizeH="0" noProof="0" dirty="0" smtClean="0">
                <a:ln>
                  <a:noFill/>
                </a:ln>
                <a:solidFill>
                  <a:schemeClr val="accent2">
                    <a:lumMod val="75000"/>
                  </a:schemeClr>
                </a:solidFill>
                <a:effectLst>
                  <a:outerShdw blurRad="38100" dist="38100" dir="2700000" algn="tl">
                    <a:srgbClr val="000000"/>
                  </a:outerShdw>
                </a:effectLst>
                <a:uLnTx/>
                <a:uFillTx/>
                <a:latin typeface="+mn-lt"/>
                <a:ea typeface="Calibri"/>
                <a:cs typeface="Times New Roman"/>
              </a:rPr>
            </a:br>
            <a:endParaRPr kumimoji="1" lang="en-US" b="1" i="0" u="none" strike="noStrike" kern="1200" cap="none" spc="0" normalizeH="0" baseline="0" noProof="0" dirty="0">
              <a:ln>
                <a:noFill/>
              </a:ln>
              <a:solidFill>
                <a:schemeClr val="accent2">
                  <a:lumMod val="75000"/>
                </a:schemeClr>
              </a:solidFill>
              <a:effectLst>
                <a:outerShdw blurRad="38100" dist="38100" dir="2700000" algn="tl">
                  <a:srgbClr val="000000"/>
                </a:outerShdw>
              </a:effectLst>
              <a:uLnTx/>
              <a:uFillTx/>
              <a:latin typeface="+mn-lt"/>
              <a:ea typeface="Calibri"/>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988E9A6-06D7-43CF-89C8-4B27183031C0}" type="slidenum">
              <a:rPr lang="en-US" smtClean="0"/>
              <a:pPr/>
              <a:t>16</a:t>
            </a:fld>
            <a:endParaRPr lang="en-US" dirty="0"/>
          </a:p>
        </p:txBody>
      </p:sp>
      <p:sp>
        <p:nvSpPr>
          <p:cNvPr id="5" name="Title 1"/>
          <p:cNvSpPr txBox="1">
            <a:spLocks/>
          </p:cNvSpPr>
          <p:nvPr/>
        </p:nvSpPr>
        <p:spPr bwMode="auto">
          <a:xfrm>
            <a:off x="1752600" y="152400"/>
            <a:ext cx="7391400" cy="99695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sz="32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mj-lt"/>
                <a:ea typeface="+mj-ea"/>
                <a:cs typeface="+mj-cs"/>
              </a:rPr>
              <a:t>Step 4: Call the Right Plays (Cont.)</a:t>
            </a:r>
            <a:endParaRPr kumimoji="1" lang="en-US" sz="3200" b="0" i="0" u="none" strike="noStrike" kern="0" cap="none" spc="0" normalizeH="0" baseline="0" noProof="0" dirty="0">
              <a:ln>
                <a:noFill/>
              </a:ln>
              <a:solidFill>
                <a:srgbClr val="FFFFFF"/>
              </a:solidFill>
              <a:effectLst>
                <a:outerShdw blurRad="38100" dist="38100" dir="2700000" algn="tl">
                  <a:srgbClr val="000000"/>
                </a:outerShdw>
              </a:effectLst>
              <a:uLnTx/>
              <a:uFillTx/>
              <a:latin typeface="+mj-lt"/>
              <a:ea typeface="+mj-ea"/>
              <a:cs typeface="+mj-cs"/>
            </a:endParaRPr>
          </a:p>
        </p:txBody>
      </p:sp>
      <p:sp>
        <p:nvSpPr>
          <p:cNvPr id="6" name="Title 1"/>
          <p:cNvSpPr txBox="1">
            <a:spLocks/>
          </p:cNvSpPr>
          <p:nvPr/>
        </p:nvSpPr>
        <p:spPr bwMode="auto">
          <a:xfrm>
            <a:off x="152400" y="1524000"/>
            <a:ext cx="7391400" cy="53975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sz="1900" b="1" dirty="0" smtClean="0">
                <a:solidFill>
                  <a:schemeClr val="accent2">
                    <a:lumMod val="75000"/>
                  </a:schemeClr>
                </a:solidFill>
                <a:effectLst>
                  <a:outerShdw blurRad="38100" dist="38100" dir="2700000" algn="tl">
                    <a:srgbClr val="000000"/>
                  </a:outerShdw>
                </a:effectLst>
                <a:ea typeface="Calibri"/>
                <a:cs typeface="Times New Roman"/>
              </a:rPr>
              <a:t>Pursuit Decision Scorecard</a:t>
            </a:r>
            <a:endParaRPr kumimoji="1" lang="en-US" sz="1900" b="1" dirty="0">
              <a:solidFill>
                <a:schemeClr val="accent2">
                  <a:lumMod val="75000"/>
                </a:schemeClr>
              </a:solidFill>
              <a:effectLst>
                <a:outerShdw blurRad="38100" dist="38100" dir="2700000" algn="tl">
                  <a:srgbClr val="000000"/>
                </a:outerShdw>
              </a:effectLst>
              <a:ea typeface="Calibri"/>
              <a:cs typeface="Times New Roman"/>
            </a:endParaRPr>
          </a:p>
        </p:txBody>
      </p:sp>
      <p:sp>
        <p:nvSpPr>
          <p:cNvPr id="10" name="TextBox 9"/>
          <p:cNvSpPr txBox="1"/>
          <p:nvPr/>
        </p:nvSpPr>
        <p:spPr>
          <a:xfrm>
            <a:off x="685799" y="1981200"/>
            <a:ext cx="7543801" cy="523220"/>
          </a:xfrm>
          <a:prstGeom prst="rect">
            <a:avLst/>
          </a:prstGeom>
          <a:noFill/>
        </p:spPr>
        <p:txBody>
          <a:bodyPr wrap="square" rtlCol="0">
            <a:spAutoFit/>
          </a:bodyPr>
          <a:lstStyle/>
          <a:p>
            <a:pPr algn="ctr"/>
            <a:r>
              <a:rPr lang="en-US" sz="1400" dirty="0" smtClean="0"/>
              <a:t>Color code: </a:t>
            </a:r>
            <a:r>
              <a:rPr lang="en-US" sz="1400" b="1" dirty="0" smtClean="0">
                <a:solidFill>
                  <a:srgbClr val="00B0F0"/>
                </a:solidFill>
                <a:effectLst>
                  <a:outerShdw blurRad="38100" dist="38100" dir="2700000" algn="tl">
                    <a:srgbClr val="000000">
                      <a:alpha val="43137"/>
                    </a:srgbClr>
                  </a:outerShdw>
                </a:effectLst>
              </a:rPr>
              <a:t>Blue</a:t>
            </a:r>
            <a:r>
              <a:rPr lang="en-US" sz="1400" dirty="0" smtClean="0">
                <a:effectLst>
                  <a:outerShdw blurRad="38100" dist="38100" dir="2700000" algn="tl">
                    <a:srgbClr val="000000">
                      <a:alpha val="43137"/>
                    </a:srgbClr>
                  </a:outerShdw>
                </a:effectLst>
              </a:rPr>
              <a:t> </a:t>
            </a:r>
            <a:r>
              <a:rPr lang="en-US" sz="1400" dirty="0" smtClean="0"/>
              <a:t>(excellent), </a:t>
            </a:r>
            <a:r>
              <a:rPr lang="en-US" sz="1400" b="1" dirty="0" smtClean="0">
                <a:solidFill>
                  <a:srgbClr val="92D050"/>
                </a:solidFill>
                <a:effectLst>
                  <a:outerShdw blurRad="38100" dist="38100" dir="2700000" algn="tl">
                    <a:srgbClr val="000000">
                      <a:alpha val="43137"/>
                    </a:srgbClr>
                  </a:outerShdw>
                </a:effectLst>
              </a:rPr>
              <a:t>Green</a:t>
            </a:r>
            <a:r>
              <a:rPr lang="en-US" sz="1400" dirty="0" smtClean="0">
                <a:effectLst>
                  <a:outerShdw blurRad="38100" dist="38100" dir="2700000" algn="tl">
                    <a:srgbClr val="000000">
                      <a:alpha val="43137"/>
                    </a:srgbClr>
                  </a:outerShdw>
                </a:effectLst>
              </a:rPr>
              <a:t> </a:t>
            </a:r>
            <a:r>
              <a:rPr lang="en-US" sz="1400" dirty="0" smtClean="0"/>
              <a:t>(good, but could be better),  </a:t>
            </a:r>
            <a:br>
              <a:rPr lang="en-US" sz="1400" dirty="0" smtClean="0"/>
            </a:br>
            <a:r>
              <a:rPr lang="en-US" sz="1400" b="1" dirty="0" smtClean="0">
                <a:solidFill>
                  <a:srgbClr val="FFFF00"/>
                </a:solidFill>
                <a:effectLst>
                  <a:outerShdw blurRad="38100" dist="38100" dir="2700000" algn="tl">
                    <a:srgbClr val="000000">
                      <a:alpha val="43137"/>
                    </a:srgbClr>
                  </a:outerShdw>
                </a:effectLst>
              </a:rPr>
              <a:t>Yellow</a:t>
            </a:r>
            <a:r>
              <a:rPr lang="en-US" sz="1400" dirty="0" smtClean="0">
                <a:effectLst>
                  <a:outerShdw blurRad="38100" dist="38100" dir="2700000" algn="tl">
                    <a:srgbClr val="000000">
                      <a:alpha val="43137"/>
                    </a:srgbClr>
                  </a:outerShdw>
                </a:effectLst>
              </a:rPr>
              <a:t> </a:t>
            </a:r>
            <a:r>
              <a:rPr lang="en-US" sz="1400" dirty="0" smtClean="0"/>
              <a:t>(poor and needs much work), and </a:t>
            </a:r>
            <a:r>
              <a:rPr lang="en-US" sz="1400" b="1" dirty="0" smtClean="0">
                <a:solidFill>
                  <a:srgbClr val="FF0000"/>
                </a:solidFill>
                <a:effectLst>
                  <a:outerShdw blurRad="38100" dist="38100" dir="2700000" algn="tl">
                    <a:srgbClr val="000000">
                      <a:alpha val="43137"/>
                    </a:srgbClr>
                  </a:outerShdw>
                </a:effectLst>
              </a:rPr>
              <a:t>Red</a:t>
            </a:r>
            <a:r>
              <a:rPr lang="en-US" sz="1400" dirty="0" smtClean="0">
                <a:effectLst>
                  <a:outerShdw blurRad="38100" dist="38100" dir="2700000" algn="tl">
                    <a:srgbClr val="000000">
                      <a:alpha val="43137"/>
                    </a:srgbClr>
                  </a:outerShdw>
                </a:effectLst>
              </a:rPr>
              <a:t> </a:t>
            </a:r>
            <a:r>
              <a:rPr lang="en-US" sz="1400" dirty="0" smtClean="0"/>
              <a:t>(we don’t know how to begin)</a:t>
            </a:r>
            <a:endParaRPr lang="en-US" sz="1400" dirty="0"/>
          </a:p>
        </p:txBody>
      </p:sp>
      <p:graphicFrame>
        <p:nvGraphicFramePr>
          <p:cNvPr id="11" name="Table 10"/>
          <p:cNvGraphicFramePr>
            <a:graphicFrameLocks noGrp="1"/>
          </p:cNvGraphicFramePr>
          <p:nvPr/>
        </p:nvGraphicFramePr>
        <p:xfrm>
          <a:off x="685800" y="2590800"/>
          <a:ext cx="7391400" cy="3870960"/>
        </p:xfrm>
        <a:graphic>
          <a:graphicData uri="http://schemas.openxmlformats.org/drawingml/2006/table">
            <a:tbl>
              <a:tblPr/>
              <a:tblGrid>
                <a:gridCol w="3581400"/>
                <a:gridCol w="3810000"/>
              </a:tblGrid>
              <a:tr h="457200">
                <a:tc gridSpan="2">
                  <a:txBody>
                    <a:bodyPr/>
                    <a:lstStyle/>
                    <a:p>
                      <a:pPr marL="0" marR="0" lvl="0" indent="0" algn="ctr" defTabSz="914400" rtl="0" eaLnBrk="1" fontAlgn="base" latinLnBrk="0" hangingPunct="1">
                        <a:lnSpc>
                          <a:spcPct val="100000"/>
                        </a:lnSpc>
                        <a:spcBef>
                          <a:spcPct val="0"/>
                        </a:spcBef>
                        <a:spcAft>
                          <a:spcPct val="0"/>
                        </a:spcAft>
                        <a:buClr>
                          <a:schemeClr val="accent1"/>
                        </a:buClr>
                        <a:buSzPct val="75000"/>
                        <a:buFont typeface="Wingdings" pitchFamily="2" charset="2"/>
                        <a:buNone/>
                        <a:tabLst/>
                      </a:pPr>
                      <a:r>
                        <a:rPr kumimoji="1" lang="en-US" sz="1800" b="1" i="0" u="none" strike="noStrike" cap="none" normalizeH="0" baseline="0" dirty="0" smtClean="0">
                          <a:ln>
                            <a:noFill/>
                          </a:ln>
                          <a:solidFill>
                            <a:schemeClr val="bg1"/>
                          </a:solidFill>
                          <a:effectLst/>
                          <a:latin typeface="+mn-lt"/>
                        </a:rPr>
                        <a:t>QUALITATIVE DECISION MODEL</a:t>
                      </a:r>
                    </a:p>
                  </a:txBody>
                  <a:tcPr anchor="ctr"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accent2"/>
                    </a:solid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0"/>
                        </a:spcBef>
                        <a:spcAft>
                          <a:spcPct val="0"/>
                        </a:spcAft>
                        <a:buClr>
                          <a:schemeClr val="accent1"/>
                        </a:buClr>
                        <a:buSzPct val="75000"/>
                        <a:buFont typeface="Wingdings" pitchFamily="2" charset="2"/>
                        <a:buNone/>
                        <a:tabLst/>
                      </a:pPr>
                      <a:r>
                        <a:rPr kumimoji="1" lang="en-US" sz="1600" b="1" i="0" u="none" strike="noStrike" cap="none" normalizeH="0" baseline="0" dirty="0" smtClean="0">
                          <a:ln>
                            <a:noFill/>
                          </a:ln>
                          <a:solidFill>
                            <a:srgbClr val="0F161E"/>
                          </a:solidFill>
                          <a:effectLst/>
                          <a:latin typeface="+mn-lt"/>
                        </a:rPr>
                        <a:t>Pursuit Decision Factors</a:t>
                      </a:r>
                    </a:p>
                  </a:txBody>
                  <a:tcPr anchor="ctr"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lumMod val="65000"/>
                      </a:schemeClr>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75000"/>
                        <a:buFont typeface="Wingdings" pitchFamily="2" charset="2"/>
                        <a:buNone/>
                        <a:tabLst/>
                      </a:pPr>
                      <a:r>
                        <a:rPr kumimoji="1" lang="en-US" sz="1400" b="1" i="0" u="none" strike="noStrike" cap="none" normalizeH="0" baseline="0" dirty="0" smtClean="0">
                          <a:ln>
                            <a:noFill/>
                          </a:ln>
                          <a:solidFill>
                            <a:srgbClr val="0F161E"/>
                          </a:solidFill>
                          <a:effectLst/>
                          <a:latin typeface="+mn-lt"/>
                        </a:rPr>
                        <a:t>Color Scale Assessment</a:t>
                      </a:r>
                    </a:p>
                  </a:txBody>
                  <a:tcPr anchor="ctr"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lumMod val="65000"/>
                      </a:schemeClr>
                    </a:solidFill>
                  </a:tcPr>
                </a:tc>
              </a:tr>
              <a:tr h="381000">
                <a:tc>
                  <a:txBody>
                    <a:bodyPr/>
                    <a:lstStyle/>
                    <a:p>
                      <a:pPr marL="342900" marR="0" lvl="0" indent="-342900" algn="l"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1. Strategic Fit</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 Blue</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rgbClr val="00B0F0"/>
                    </a:solidFill>
                  </a:tcPr>
                </a:tc>
              </a:tr>
              <a:tr h="381000">
                <a:tc>
                  <a:txBody>
                    <a:bodyPr/>
                    <a:lstStyle/>
                    <a:p>
                      <a:pPr marL="342900" marR="0" lvl="0" indent="-342900" algn="l"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2. Understand the Requirement</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Green </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rgbClr val="92D050"/>
                    </a:solidFill>
                  </a:tcPr>
                </a:tc>
              </a:tr>
              <a:tr h="381000">
                <a:tc>
                  <a:txBody>
                    <a:bodyPr/>
                    <a:lstStyle/>
                    <a:p>
                      <a:pPr marL="342900" marR="0" lvl="0" indent="-342900" algn="l"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3. Right Solution</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Blue </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rgbClr val="00B0F0"/>
                    </a:solidFill>
                  </a:tcPr>
                </a:tc>
              </a:tr>
              <a:tr h="381000">
                <a:tc>
                  <a:txBody>
                    <a:bodyPr/>
                    <a:lstStyle/>
                    <a:p>
                      <a:pPr marL="342900" marR="0" lvl="0" indent="-342900" algn="l"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4. Customer Advocacy</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 Green</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rgbClr val="92D050"/>
                    </a:solidFill>
                  </a:tcPr>
                </a:tc>
              </a:tr>
              <a:tr h="381000">
                <a:tc>
                  <a:txBody>
                    <a:bodyPr/>
                    <a:lstStyle/>
                    <a:p>
                      <a:pPr marL="342900" marR="0" lvl="0" indent="-342900" algn="l"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5. Competition Favorable</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 Yellow</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rgbClr val="FFFF00"/>
                    </a:solidFill>
                  </a:tcPr>
                </a:tc>
              </a:tr>
              <a:tr h="381000">
                <a:tc>
                  <a:txBody>
                    <a:bodyPr/>
                    <a:lstStyle/>
                    <a:p>
                      <a:pPr marL="342900" marR="0" lvl="0" indent="-342900" algn="l"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6. Financial Objectives</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 Green</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rgbClr val="92D050"/>
                    </a:solidFill>
                  </a:tcPr>
                </a:tc>
              </a:tr>
              <a:tr h="381000">
                <a:tc>
                  <a:txBody>
                    <a:bodyPr/>
                    <a:lstStyle/>
                    <a:p>
                      <a:pPr marL="342900" marR="0" lvl="0" indent="-342900" algn="l"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7. Pursuit Investment</a:t>
                      </a:r>
                    </a:p>
                  </a:txBody>
                  <a:tcPr anchor="ctr"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0" fontAlgn="b" latinLnBrk="0" hangingPunct="0">
                        <a:lnSpc>
                          <a:spcPct val="100000"/>
                        </a:lnSpc>
                        <a:spcBef>
                          <a:spcPct val="0"/>
                        </a:spcBef>
                        <a:spcAft>
                          <a:spcPct val="0"/>
                        </a:spcAft>
                        <a:buClr>
                          <a:schemeClr val="accent1"/>
                        </a:buClr>
                        <a:buSzPct val="75000"/>
                        <a:buFont typeface="Wingdings" pitchFamily="2" charset="2"/>
                        <a:buNone/>
                        <a:tabLst/>
                        <a:defRPr/>
                      </a:pPr>
                      <a:r>
                        <a:rPr kumimoji="1" lang="en-US" sz="1600" b="1" i="0" u="none" strike="noStrike" kern="1200" cap="none" normalizeH="0" baseline="0" dirty="0" smtClean="0">
                          <a:ln>
                            <a:noFill/>
                          </a:ln>
                          <a:solidFill>
                            <a:schemeClr val="bg2"/>
                          </a:solidFill>
                          <a:effectLst/>
                          <a:latin typeface="+mn-lt"/>
                          <a:ea typeface="+mn-ea"/>
                          <a:cs typeface="+mn-cs"/>
                        </a:rPr>
                        <a:t> Green</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rgbClr val="92D050"/>
                    </a:solidFill>
                  </a:tcPr>
                </a:tc>
              </a:tr>
              <a:tr h="365760">
                <a:tc>
                  <a:txBody>
                    <a:bodyPr/>
                    <a:lstStyle/>
                    <a:p>
                      <a:pPr marL="290513" marR="0" lvl="0" indent="-290513" algn="r" defTabSz="914400" rtl="0" eaLnBrk="1" fontAlgn="base" latinLnBrk="0" hangingPunct="1">
                        <a:lnSpc>
                          <a:spcPct val="100000"/>
                        </a:lnSpc>
                        <a:spcBef>
                          <a:spcPct val="0"/>
                        </a:spcBef>
                        <a:spcAft>
                          <a:spcPct val="0"/>
                        </a:spcAft>
                        <a:buClr>
                          <a:schemeClr val="accent1"/>
                        </a:buClr>
                        <a:buSzPct val="75000"/>
                        <a:buFont typeface="Wingdings" pitchFamily="2" charset="2"/>
                        <a:buNone/>
                        <a:tabLst/>
                      </a:pPr>
                      <a:r>
                        <a:rPr kumimoji="1" lang="en-US" sz="1600" b="1" i="1" u="none" strike="noStrike" kern="1200" cap="none" normalizeH="0" baseline="0" dirty="0" smtClean="0">
                          <a:ln>
                            <a:noFill/>
                          </a:ln>
                          <a:solidFill>
                            <a:schemeClr val="bg2"/>
                          </a:solidFill>
                          <a:effectLst/>
                          <a:latin typeface="+mn-lt"/>
                          <a:ea typeface="+mn-ea"/>
                          <a:cs typeface="+mn-cs"/>
                        </a:rPr>
                        <a:t>Overall Assessment</a:t>
                      </a:r>
                    </a:p>
                  </a:txBody>
                  <a:tcPr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chemeClr val="tx1"/>
                    </a:solidFill>
                  </a:tcPr>
                </a:tc>
                <a:tc>
                  <a:txBody>
                    <a:bodyPr/>
                    <a:lstStyle/>
                    <a:p>
                      <a:pPr marL="342900" marR="0" lvl="0" indent="-342900" algn="ctr" defTabSz="914400" rtl="0" eaLnBrk="0" fontAlgn="b" latinLnBrk="0" hangingPunct="0">
                        <a:lnSpc>
                          <a:spcPct val="100000"/>
                        </a:lnSpc>
                        <a:spcBef>
                          <a:spcPct val="0"/>
                        </a:spcBef>
                        <a:spcAft>
                          <a:spcPct val="0"/>
                        </a:spcAft>
                        <a:buClr>
                          <a:schemeClr val="accent1"/>
                        </a:buClr>
                        <a:buSzPct val="75000"/>
                        <a:buFont typeface="Wingdings" pitchFamily="2" charset="2"/>
                        <a:buNone/>
                        <a:tabLst/>
                      </a:pPr>
                      <a:r>
                        <a:rPr kumimoji="1" lang="en-US" sz="1600" b="1" i="0" u="none" strike="noStrike" kern="1200" cap="none" normalizeH="0" baseline="0" dirty="0" smtClean="0">
                          <a:ln>
                            <a:noFill/>
                          </a:ln>
                          <a:solidFill>
                            <a:schemeClr val="bg2"/>
                          </a:solidFill>
                          <a:effectLst/>
                          <a:latin typeface="+mn-lt"/>
                          <a:ea typeface="+mn-ea"/>
                          <a:cs typeface="+mn-cs"/>
                        </a:rPr>
                        <a:t>Light Green </a:t>
                      </a:r>
                    </a:p>
                  </a:txBody>
                  <a:tcPr anchor="b" horzOverflow="overflow">
                    <a:lnL w="12700" cap="flat" cmpd="sng" algn="ctr">
                      <a:solidFill>
                        <a:schemeClr val="bg2">
                          <a:lumMod val="50000"/>
                          <a:lumOff val="50000"/>
                        </a:schemeClr>
                      </a:solidFill>
                      <a:prstDash val="solid"/>
                      <a:round/>
                      <a:headEnd type="none" w="med" len="med"/>
                      <a:tailEnd type="none" w="med" len="med"/>
                    </a:lnL>
                    <a:lnR w="12700" cap="flat" cmpd="sng" algn="ctr">
                      <a:solidFill>
                        <a:schemeClr val="bg2">
                          <a:lumMod val="50000"/>
                          <a:lumOff val="50000"/>
                        </a:schemeClr>
                      </a:solidFill>
                      <a:prstDash val="solid"/>
                      <a:round/>
                      <a:headEnd type="none" w="med" len="med"/>
                      <a:tailEnd type="none" w="med" len="med"/>
                    </a:lnR>
                    <a:lnT w="12700" cap="flat" cmpd="sng" algn="ctr">
                      <a:solidFill>
                        <a:schemeClr val="bg2">
                          <a:lumMod val="50000"/>
                          <a:lumOff val="50000"/>
                        </a:schemeClr>
                      </a:solidFill>
                      <a:prstDash val="solid"/>
                      <a:round/>
                      <a:headEnd type="none" w="med" len="med"/>
                      <a:tailEnd type="none" w="med" len="med"/>
                    </a:lnT>
                    <a:lnB w="12700" cap="flat" cmpd="sng" algn="ctr">
                      <a:solidFill>
                        <a:schemeClr val="bg2">
                          <a:lumMod val="50000"/>
                          <a:lumOff val="50000"/>
                        </a:schemeClr>
                      </a:solidFill>
                      <a:prstDash val="solid"/>
                      <a:round/>
                      <a:headEnd type="none" w="med" len="med"/>
                      <a:tailEnd type="none" w="med" len="med"/>
                    </a:lnB>
                    <a:lnTlToBr>
                      <a:noFill/>
                    </a:lnTlToBr>
                    <a:lnBlToTr>
                      <a:noFill/>
                    </a:lnBlToTr>
                    <a:solidFill>
                      <a:srgbClr val="D8EEC0"/>
                    </a:solidFill>
                  </a:tcPr>
                </a:tc>
              </a:tr>
            </a:tbl>
          </a:graphicData>
        </a:graphic>
      </p:graphicFrame>
      <p:sp>
        <p:nvSpPr>
          <p:cNvPr id="9" name="Oval 8"/>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4</a:t>
            </a:r>
            <a:endParaRPr kumimoji="0" lang="en-US" sz="4400" b="1" i="0" u="none" strike="noStrike" cap="none" normalizeH="0" baseline="0" dirty="0" smtClean="0">
              <a:ln>
                <a:noFill/>
              </a:ln>
              <a:effectLst/>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362200"/>
            <a:ext cx="5943600" cy="4267200"/>
          </a:xfrm>
        </p:spPr>
        <p:txBody>
          <a:bodyPr>
            <a:noAutofit/>
          </a:bodyPr>
          <a:lstStyle/>
          <a:p>
            <a:pPr lvl="0"/>
            <a:r>
              <a:rPr lang="en-US" sz="1800" dirty="0" smtClean="0"/>
              <a:t>Winning </a:t>
            </a:r>
            <a:r>
              <a:rPr lang="en-US" sz="1800" dirty="0"/>
              <a:t>solutions are created (engineered), they don’t </a:t>
            </a:r>
            <a:r>
              <a:rPr lang="en-US" sz="1800" dirty="0" smtClean="0"/>
              <a:t>“just happen”</a:t>
            </a:r>
            <a:endParaRPr lang="en-US" sz="1800" dirty="0"/>
          </a:p>
          <a:p>
            <a:pPr lvl="1">
              <a:spcBef>
                <a:spcPts val="600"/>
              </a:spcBef>
            </a:pPr>
            <a:r>
              <a:rPr lang="en-US" sz="1600" dirty="0"/>
              <a:t>Address all requirements of the RFP </a:t>
            </a:r>
            <a:r>
              <a:rPr lang="en-US" sz="1600" dirty="0" smtClean="0"/>
              <a:t/>
            </a:r>
            <a:br>
              <a:rPr lang="en-US" sz="1600" dirty="0" smtClean="0"/>
            </a:br>
            <a:r>
              <a:rPr lang="en-US" sz="1600" dirty="0" smtClean="0"/>
              <a:t>(</a:t>
            </a:r>
            <a:r>
              <a:rPr lang="en-US" sz="1600" dirty="0"/>
              <a:t>explicitly or implicitly)</a:t>
            </a:r>
          </a:p>
          <a:p>
            <a:pPr lvl="1">
              <a:spcBef>
                <a:spcPts val="600"/>
              </a:spcBef>
            </a:pPr>
            <a:r>
              <a:rPr lang="en-US" sz="1600" dirty="0" smtClean="0"/>
              <a:t>Link your solution to </a:t>
            </a:r>
            <a:r>
              <a:rPr lang="en-US" sz="1600" dirty="0"/>
              <a:t>the goals and objectives of </a:t>
            </a:r>
            <a:r>
              <a:rPr lang="en-US" sz="1600" dirty="0" smtClean="0"/>
              <a:t/>
            </a:r>
            <a:br>
              <a:rPr lang="en-US" sz="1600" dirty="0" smtClean="0"/>
            </a:br>
            <a:r>
              <a:rPr lang="en-US" sz="1600" dirty="0" smtClean="0"/>
              <a:t>your customer</a:t>
            </a:r>
          </a:p>
          <a:p>
            <a:pPr lvl="1">
              <a:spcBef>
                <a:spcPts val="600"/>
              </a:spcBef>
            </a:pPr>
            <a:r>
              <a:rPr lang="en-US" sz="1600" dirty="0" smtClean="0"/>
              <a:t>Build features that will be evaluated as proposal strengths (features and benefits) and—</a:t>
            </a:r>
            <a:endParaRPr lang="en-US" sz="1600" dirty="0"/>
          </a:p>
          <a:p>
            <a:pPr lvl="2">
              <a:spcBef>
                <a:spcPts val="0"/>
              </a:spcBef>
            </a:pPr>
            <a:r>
              <a:rPr lang="en-US" sz="1400" dirty="0" smtClean="0"/>
              <a:t>Demonstrate </a:t>
            </a:r>
            <a:r>
              <a:rPr lang="en-US" sz="1400" dirty="0"/>
              <a:t>high likelihood of mission success</a:t>
            </a:r>
          </a:p>
          <a:p>
            <a:pPr lvl="2">
              <a:spcBef>
                <a:spcPts val="0"/>
              </a:spcBef>
            </a:pPr>
            <a:r>
              <a:rPr lang="en-US" sz="1400" dirty="0"/>
              <a:t>Exceed contract requirements </a:t>
            </a:r>
            <a:r>
              <a:rPr lang="en-US" sz="1400" dirty="0" smtClean="0"/>
              <a:t>whenever practical in </a:t>
            </a:r>
            <a:r>
              <a:rPr lang="en-US" sz="1400" dirty="0"/>
              <a:t>a way that is meaningful to the </a:t>
            </a:r>
            <a:r>
              <a:rPr lang="en-US" sz="1400" dirty="0" smtClean="0"/>
              <a:t>customer</a:t>
            </a:r>
          </a:p>
          <a:p>
            <a:pPr>
              <a:spcBef>
                <a:spcPts val="600"/>
              </a:spcBef>
            </a:pPr>
            <a:r>
              <a:rPr lang="en-US" sz="1800" dirty="0" smtClean="0"/>
              <a:t>“Best Informed Wins.” If </a:t>
            </a:r>
            <a:r>
              <a:rPr lang="en-US" sz="1800" dirty="0"/>
              <a:t>you understand the requirement better than </a:t>
            </a:r>
            <a:r>
              <a:rPr lang="en-US" sz="1800" dirty="0" smtClean="0"/>
              <a:t>your competition, </a:t>
            </a:r>
            <a:r>
              <a:rPr lang="en-US" sz="1800" dirty="0"/>
              <a:t>you </a:t>
            </a:r>
            <a:r>
              <a:rPr lang="en-US" sz="1800" dirty="0" smtClean="0"/>
              <a:t>should be able to offer </a:t>
            </a:r>
            <a:r>
              <a:rPr lang="en-US" sz="1800" dirty="0"/>
              <a:t>the best </a:t>
            </a:r>
            <a:r>
              <a:rPr lang="en-US" sz="1800" dirty="0" smtClean="0"/>
              <a:t>solution</a:t>
            </a:r>
            <a:endParaRPr lang="en-US" sz="1800" dirty="0"/>
          </a:p>
          <a:p>
            <a:endParaRPr lang="en-US" sz="1800" dirty="0"/>
          </a:p>
        </p:txBody>
      </p:sp>
      <p:sp>
        <p:nvSpPr>
          <p:cNvPr id="2" name="Title 1"/>
          <p:cNvSpPr>
            <a:spLocks noGrp="1"/>
          </p:cNvSpPr>
          <p:nvPr>
            <p:ph type="title"/>
          </p:nvPr>
        </p:nvSpPr>
        <p:spPr/>
        <p:txBody>
          <a:bodyPr>
            <a:normAutofit fontScale="90000"/>
          </a:bodyPr>
          <a:lstStyle/>
          <a:p>
            <a:pPr lvl="0"/>
            <a:r>
              <a:rPr lang="en-US" dirty="0" smtClean="0"/>
              <a:t>Step 5: Emphasize Creating a </a:t>
            </a:r>
            <a:br>
              <a:rPr lang="en-US" dirty="0" smtClean="0"/>
            </a:br>
            <a:r>
              <a:rPr lang="en-US" dirty="0" smtClean="0"/>
              <a:t>Winning Solution</a:t>
            </a:r>
            <a:endParaRPr lang="en-US"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17</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5</a:t>
            </a:r>
            <a:endParaRPr kumimoji="0" lang="en-US" sz="4400" b="1" i="0" u="none" strike="noStrike" cap="none" normalizeH="0" baseline="0" dirty="0" smtClean="0">
              <a:ln>
                <a:noFill/>
              </a:ln>
              <a:effectLst/>
              <a:latin typeface="Times New Roman" pitchFamily="18" charset="0"/>
            </a:endParaRPr>
          </a:p>
        </p:txBody>
      </p:sp>
      <p:sp>
        <p:nvSpPr>
          <p:cNvPr id="6" name="Title 1"/>
          <p:cNvSpPr txBox="1">
            <a:spLocks/>
          </p:cNvSpPr>
          <p:nvPr/>
        </p:nvSpPr>
        <p:spPr bwMode="auto">
          <a:xfrm>
            <a:off x="152400" y="1676400"/>
            <a:ext cx="7543800" cy="685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normAutofit fontScale="92500"/>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sz="1900" b="1" dirty="0" smtClean="0">
                <a:solidFill>
                  <a:schemeClr val="accent2">
                    <a:lumMod val="75000"/>
                  </a:schemeClr>
                </a:solidFill>
                <a:effectLst>
                  <a:outerShdw blurRad="38100" dist="38100" dir="2700000" algn="tl">
                    <a:srgbClr val="000000"/>
                  </a:outerShdw>
                </a:effectLst>
                <a:ea typeface="Calibri"/>
                <a:cs typeface="Times New Roman"/>
              </a:rPr>
              <a:t>Winning Bids will  Always be “Feature Rich” with Many Strengths, </a:t>
            </a:r>
            <a:br>
              <a:rPr kumimoji="1" lang="en-US" sz="1900" b="1" dirty="0" smtClean="0">
                <a:solidFill>
                  <a:schemeClr val="accent2">
                    <a:lumMod val="75000"/>
                  </a:schemeClr>
                </a:solidFill>
                <a:effectLst>
                  <a:outerShdw blurRad="38100" dist="38100" dir="2700000" algn="tl">
                    <a:srgbClr val="000000"/>
                  </a:outerShdw>
                </a:effectLst>
                <a:ea typeface="Calibri"/>
                <a:cs typeface="Times New Roman"/>
              </a:rPr>
            </a:br>
            <a:r>
              <a:rPr kumimoji="1" lang="en-US" sz="1900" b="1" dirty="0" smtClean="0">
                <a:solidFill>
                  <a:schemeClr val="accent2">
                    <a:lumMod val="75000"/>
                  </a:schemeClr>
                </a:solidFill>
                <a:effectLst>
                  <a:outerShdw blurRad="38100" dist="38100" dir="2700000" algn="tl">
                    <a:srgbClr val="000000"/>
                  </a:outerShdw>
                </a:effectLst>
                <a:ea typeface="Calibri"/>
                <a:cs typeface="Times New Roman"/>
              </a:rPr>
              <a:t>No or Few Weaknesses, and Offer Low Risk</a:t>
            </a:r>
            <a:endParaRPr kumimoji="1" lang="en-US" sz="1900" b="1" dirty="0">
              <a:solidFill>
                <a:schemeClr val="accent2">
                  <a:lumMod val="75000"/>
                </a:schemeClr>
              </a:solidFill>
              <a:effectLst>
                <a:outerShdw blurRad="38100" dist="38100" dir="2700000" algn="tl">
                  <a:srgbClr val="000000"/>
                </a:outerShdw>
              </a:effectLst>
              <a:ea typeface="Calibri"/>
              <a:cs typeface="Times New Roman"/>
            </a:endParaRPr>
          </a:p>
        </p:txBody>
      </p:sp>
      <p:pic>
        <p:nvPicPr>
          <p:cNvPr id="24577" name="Picture 1"/>
          <p:cNvPicPr>
            <a:picLocks noChangeAspect="1" noChangeArrowheads="1"/>
          </p:cNvPicPr>
          <p:nvPr/>
        </p:nvPicPr>
        <p:blipFill>
          <a:blip r:embed="rId2" cstate="print"/>
          <a:srcRect/>
          <a:stretch>
            <a:fillRect/>
          </a:stretch>
        </p:blipFill>
        <p:spPr bwMode="auto">
          <a:xfrm>
            <a:off x="5964415" y="2266950"/>
            <a:ext cx="3084335" cy="205740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Step 5: Emphasize Creating a </a:t>
            </a:r>
            <a:br>
              <a:rPr lang="en-US" sz="3200" dirty="0" smtClean="0"/>
            </a:br>
            <a:r>
              <a:rPr lang="en-US" sz="3200" dirty="0" smtClean="0"/>
              <a:t>Winning Solution (Cont.)</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18</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5</a:t>
            </a:r>
            <a:endParaRPr kumimoji="0" lang="en-US" sz="4400" b="1" i="0" u="none" strike="noStrike" cap="none" normalizeH="0" baseline="0" dirty="0" smtClean="0">
              <a:ln>
                <a:noFill/>
              </a:ln>
              <a:effectLst/>
              <a:latin typeface="Times New Roman" pitchFamily="18" charset="0"/>
            </a:endParaRPr>
          </a:p>
        </p:txBody>
      </p:sp>
      <p:sp>
        <p:nvSpPr>
          <p:cNvPr id="7" name="Content Placeholder 2"/>
          <p:cNvSpPr>
            <a:spLocks noGrp="1"/>
          </p:cNvSpPr>
          <p:nvPr>
            <p:ph idx="1"/>
          </p:nvPr>
        </p:nvSpPr>
        <p:spPr>
          <a:xfrm>
            <a:off x="4114800" y="2286000"/>
            <a:ext cx="5029200" cy="685800"/>
          </a:xfrm>
        </p:spPr>
        <p:txBody>
          <a:bodyPr>
            <a:normAutofit/>
          </a:bodyPr>
          <a:lstStyle/>
          <a:p>
            <a:pPr marL="0" indent="0">
              <a:spcBef>
                <a:spcPts val="0"/>
              </a:spcBef>
              <a:buNone/>
            </a:pPr>
            <a:r>
              <a:rPr lang="en-US" sz="1800" dirty="0" smtClean="0"/>
              <a:t>Do you have a win laboratory or victory lab as part of your process?</a:t>
            </a:r>
          </a:p>
        </p:txBody>
      </p:sp>
      <p:sp>
        <p:nvSpPr>
          <p:cNvPr id="8" name="Content Placeholder 2"/>
          <p:cNvSpPr txBox="1">
            <a:spLocks/>
          </p:cNvSpPr>
          <p:nvPr/>
        </p:nvSpPr>
        <p:spPr bwMode="auto">
          <a:xfrm>
            <a:off x="4114800" y="1676400"/>
            <a:ext cx="5029200" cy="685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Build Solution Development</a:t>
            </a:r>
            <a:r>
              <a:rPr kumimoji="1" lang="en-GB" sz="2000" b="1" i="0" u="none" strike="noStrike" kern="0" cap="none" spc="0" normalizeH="0" noProof="0" dirty="0" smtClean="0">
                <a:ln>
                  <a:noFill/>
                </a:ln>
                <a:solidFill>
                  <a:schemeClr val="accent2">
                    <a:lumMod val="75000"/>
                  </a:schemeClr>
                </a:solidFill>
                <a:effectLst/>
                <a:uLnTx/>
                <a:uFillTx/>
                <a:latin typeface="+mn-lt"/>
                <a:ea typeface="Calibri"/>
                <a:cs typeface="Times New Roman"/>
              </a:rPr>
              <a:t> into Your </a:t>
            </a:r>
            <a:r>
              <a:rPr kumimoji="1" lang="en-GB" sz="2000" b="1" i="0" u="sng" strike="noStrike" kern="0" cap="none" spc="0" normalizeH="0" noProof="0" dirty="0" smtClean="0">
                <a:ln>
                  <a:noFill/>
                </a:ln>
                <a:solidFill>
                  <a:schemeClr val="accent2">
                    <a:lumMod val="75000"/>
                  </a:schemeClr>
                </a:solidFill>
                <a:effectLst/>
                <a:uLnTx/>
                <a:uFillTx/>
                <a:latin typeface="+mn-lt"/>
                <a:ea typeface="Calibri"/>
                <a:cs typeface="Times New Roman"/>
              </a:rPr>
              <a:t>Capture</a:t>
            </a:r>
            <a:r>
              <a:rPr kumimoji="1" lang="en-GB" sz="2000" b="1" i="0" u="none" strike="noStrike" kern="0" cap="none" spc="0" normalizeH="0" noProof="0" dirty="0" smtClean="0">
                <a:ln>
                  <a:noFill/>
                </a:ln>
                <a:solidFill>
                  <a:schemeClr val="accent2">
                    <a:lumMod val="75000"/>
                  </a:schemeClr>
                </a:solidFill>
                <a:effectLst/>
                <a:uLnTx/>
                <a:uFillTx/>
                <a:latin typeface="+mn-lt"/>
                <a:ea typeface="Calibri"/>
                <a:cs typeface="Times New Roman"/>
              </a:rPr>
              <a:t> and </a:t>
            </a:r>
            <a:r>
              <a:rPr kumimoji="1" lang="en-GB" sz="2000" b="1" i="0" u="sng" strike="noStrike" kern="0" cap="none" spc="0" normalizeH="0" noProof="0" dirty="0" smtClean="0">
                <a:ln>
                  <a:noFill/>
                </a:ln>
                <a:solidFill>
                  <a:schemeClr val="accent2">
                    <a:lumMod val="75000"/>
                  </a:schemeClr>
                </a:solidFill>
                <a:effectLst/>
                <a:uLnTx/>
                <a:uFillTx/>
                <a:latin typeface="+mn-lt"/>
                <a:ea typeface="Calibri"/>
                <a:cs typeface="Times New Roman"/>
              </a:rPr>
              <a:t>Proposal</a:t>
            </a:r>
            <a:r>
              <a:rPr kumimoji="1" lang="en-GB" sz="2000" b="1" i="0" u="none" strike="noStrike" kern="0" cap="none" spc="0" normalizeH="0" noProof="0" dirty="0" smtClean="0">
                <a:ln>
                  <a:noFill/>
                </a:ln>
                <a:solidFill>
                  <a:schemeClr val="accent2">
                    <a:lumMod val="75000"/>
                  </a:schemeClr>
                </a:solidFill>
                <a:effectLst/>
                <a:uLnTx/>
                <a:uFillTx/>
                <a:latin typeface="+mn-lt"/>
                <a:ea typeface="Calibri"/>
                <a:cs typeface="Times New Roman"/>
              </a:rPr>
              <a:t> Processes</a:t>
            </a:r>
            <a:endPar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endParaRPr>
          </a:p>
        </p:txBody>
      </p:sp>
      <p:grpSp>
        <p:nvGrpSpPr>
          <p:cNvPr id="36" name="Group 35"/>
          <p:cNvGrpSpPr/>
          <p:nvPr/>
        </p:nvGrpSpPr>
        <p:grpSpPr>
          <a:xfrm>
            <a:off x="152400" y="3581400"/>
            <a:ext cx="5334000" cy="1295400"/>
            <a:chOff x="152400" y="3429000"/>
            <a:chExt cx="5334000" cy="1295400"/>
          </a:xfrm>
        </p:grpSpPr>
        <p:sp>
          <p:nvSpPr>
            <p:cNvPr id="9" name="Content Placeholder 2"/>
            <p:cNvSpPr txBox="1">
              <a:spLocks/>
            </p:cNvSpPr>
            <p:nvPr/>
          </p:nvSpPr>
          <p:spPr bwMode="auto">
            <a:xfrm>
              <a:off x="152400" y="3733800"/>
              <a:ext cx="5181600" cy="9906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normAutofit/>
            </a:bodyPr>
            <a:lstStyle/>
            <a:p>
              <a:pPr marL="0" marR="0" lvl="0" indent="0" algn="l" defTabSz="914400" rtl="0" eaLnBrk="1" fontAlgn="base" latinLnBrk="0" hangingPunct="1">
                <a:lnSpc>
                  <a:spcPct val="100000"/>
                </a:lnSpc>
                <a:spcBef>
                  <a:spcPts val="0"/>
                </a:spcBef>
                <a:spcAft>
                  <a:spcPct val="0"/>
                </a:spcAft>
                <a:buClr>
                  <a:schemeClr val="accent1"/>
                </a:buClr>
                <a:buSzPct val="75000"/>
                <a:buFont typeface="Wingdings" pitchFamily="2" charset="2"/>
                <a:buNone/>
                <a:tabLst/>
                <a:defRPr/>
              </a:pPr>
              <a:r>
                <a:rPr kumimoji="1" lang="en-US" sz="1800" b="0" i="0" u="none" strike="noStrike" kern="0" cap="none" spc="0" normalizeH="0" baseline="0" noProof="0" dirty="0" smtClean="0">
                  <a:ln>
                    <a:noFill/>
                  </a:ln>
                  <a:solidFill>
                    <a:schemeClr val="tx1"/>
                  </a:solidFill>
                  <a:effectLst/>
                  <a:uLnTx/>
                  <a:uFillTx/>
                  <a:latin typeface="+mn-lt"/>
                  <a:ea typeface="+mn-ea"/>
                  <a:cs typeface="+mn-cs"/>
                </a:rPr>
                <a:t>Never start writing your technical or management</a:t>
              </a:r>
              <a:br>
                <a:rPr kumimoji="1" lang="en-US" sz="1800" b="0" i="0" u="none" strike="noStrike" kern="0" cap="none" spc="0" normalizeH="0" baseline="0" noProof="0" dirty="0" smtClean="0">
                  <a:ln>
                    <a:noFill/>
                  </a:ln>
                  <a:solidFill>
                    <a:schemeClr val="tx1"/>
                  </a:solidFill>
                  <a:effectLst/>
                  <a:uLnTx/>
                  <a:uFillTx/>
                  <a:latin typeface="+mn-lt"/>
                  <a:ea typeface="+mn-ea"/>
                  <a:cs typeface="+mn-cs"/>
                </a:rPr>
              </a:br>
              <a:r>
                <a:rPr kumimoji="1" lang="en-US" sz="1800" b="0" i="0" u="none" strike="noStrike" kern="0" cap="none" spc="0" normalizeH="0" baseline="0" noProof="0" dirty="0" smtClean="0">
                  <a:ln>
                    <a:noFill/>
                  </a:ln>
                  <a:solidFill>
                    <a:schemeClr val="tx1"/>
                  </a:solidFill>
                  <a:effectLst/>
                  <a:uLnTx/>
                  <a:uFillTx/>
                  <a:latin typeface="+mn-lt"/>
                  <a:ea typeface="+mn-ea"/>
                  <a:cs typeface="+mn-cs"/>
                </a:rPr>
                <a:t>proposal</a:t>
              </a:r>
              <a:r>
                <a:rPr kumimoji="1" lang="en-US" sz="1800" b="0" i="0" u="none" strike="noStrike" kern="0" cap="none" spc="0" normalizeH="0" noProof="0" dirty="0" smtClean="0">
                  <a:ln>
                    <a:noFill/>
                  </a:ln>
                  <a:solidFill>
                    <a:schemeClr val="tx1"/>
                  </a:solidFill>
                  <a:effectLst/>
                  <a:uLnTx/>
                  <a:uFillTx/>
                  <a:latin typeface="+mn-lt"/>
                  <a:ea typeface="+mn-ea"/>
                  <a:cs typeface="+mn-cs"/>
                </a:rPr>
                <a:t> until you’ve agreed on the solutions and </a:t>
              </a:r>
              <a:br>
                <a:rPr kumimoji="1" lang="en-US" sz="1800" b="0" i="0" u="none" strike="noStrike" kern="0" cap="none" spc="0" normalizeH="0" noProof="0" dirty="0" smtClean="0">
                  <a:ln>
                    <a:noFill/>
                  </a:ln>
                  <a:solidFill>
                    <a:schemeClr val="tx1"/>
                  </a:solidFill>
                  <a:effectLst/>
                  <a:uLnTx/>
                  <a:uFillTx/>
                  <a:latin typeface="+mn-lt"/>
                  <a:ea typeface="+mn-ea"/>
                  <a:cs typeface="+mn-cs"/>
                </a:rPr>
              </a:br>
              <a:r>
                <a:rPr kumimoji="1" lang="en-US" sz="1800" b="0" i="0" u="none" strike="noStrike" kern="0" cap="none" spc="0" normalizeH="0" noProof="0" dirty="0" smtClean="0">
                  <a:ln>
                    <a:noFill/>
                  </a:ln>
                  <a:solidFill>
                    <a:schemeClr val="tx1"/>
                  </a:solidFill>
                  <a:effectLst/>
                  <a:uLnTx/>
                  <a:uFillTx/>
                  <a:latin typeface="+mn-lt"/>
                  <a:ea typeface="+mn-ea"/>
                  <a:cs typeface="+mn-cs"/>
                </a:rPr>
                <a:t>features that you will showcase</a:t>
              </a:r>
              <a:endParaRPr kumimoji="1" lang="en-US"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0" name="Content Placeholder 2"/>
            <p:cNvSpPr txBox="1">
              <a:spLocks/>
            </p:cNvSpPr>
            <p:nvPr/>
          </p:nvSpPr>
          <p:spPr bwMode="auto">
            <a:xfrm>
              <a:off x="152400" y="3429000"/>
              <a:ext cx="53340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Agree on Your Solution</a:t>
              </a:r>
            </a:p>
          </p:txBody>
        </p:sp>
      </p:grpSp>
      <p:sp>
        <p:nvSpPr>
          <p:cNvPr id="11" name="Content Placeholder 2"/>
          <p:cNvSpPr txBox="1">
            <a:spLocks/>
          </p:cNvSpPr>
          <p:nvPr/>
        </p:nvSpPr>
        <p:spPr bwMode="auto">
          <a:xfrm>
            <a:off x="3352800" y="5486400"/>
            <a:ext cx="5791200" cy="1066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normAutofit/>
          </a:bodyPr>
          <a:lstStyle/>
          <a:p>
            <a:pPr marL="0" marR="0" lvl="0" indent="0" algn="l" defTabSz="914400" rtl="0" eaLnBrk="1" fontAlgn="base" latinLnBrk="0" hangingPunct="1">
              <a:lnSpc>
                <a:spcPct val="100000"/>
              </a:lnSpc>
              <a:spcBef>
                <a:spcPts val="0"/>
              </a:spcBef>
              <a:spcAft>
                <a:spcPct val="0"/>
              </a:spcAft>
              <a:buClr>
                <a:schemeClr val="accent1"/>
              </a:buClr>
              <a:buSzPct val="75000"/>
              <a:buFont typeface="Wingdings" pitchFamily="2" charset="2"/>
              <a:buNone/>
              <a:tabLst/>
              <a:defRPr/>
            </a:pPr>
            <a:r>
              <a:rPr kumimoji="1" lang="en-US" sz="1800" b="0" i="0" u="none" strike="noStrike" kern="0" cap="none" spc="0" normalizeH="0" baseline="0" noProof="0" dirty="0" smtClean="0">
                <a:ln>
                  <a:noFill/>
                </a:ln>
                <a:solidFill>
                  <a:schemeClr val="tx1"/>
                </a:solidFill>
                <a:effectLst/>
                <a:uLnTx/>
                <a:uFillTx/>
                <a:latin typeface="+mn-lt"/>
                <a:ea typeface="+mn-ea"/>
                <a:cs typeface="+mn-cs"/>
              </a:rPr>
              <a:t>Creativity may be your only real competitive advantage</a:t>
            </a:r>
            <a:r>
              <a:rPr kumimoji="1" lang="en-US" sz="1800" b="0" i="0" u="none" strike="noStrike" kern="0" cap="none" spc="0" normalizeH="0" noProof="0" dirty="0" smtClean="0">
                <a:ln>
                  <a:noFill/>
                </a:ln>
                <a:solidFill>
                  <a:schemeClr val="tx1"/>
                </a:solidFill>
                <a:effectLst/>
                <a:uLnTx/>
                <a:uFillTx/>
                <a:latin typeface="+mn-lt"/>
                <a:ea typeface="+mn-ea"/>
                <a:cs typeface="+mn-cs"/>
              </a:rPr>
              <a:t> since today’s breakthroughs are tomorrow’s </a:t>
            </a:r>
            <a:br>
              <a:rPr kumimoji="1" lang="en-US" sz="1800" b="0" i="0" u="none" strike="noStrike" kern="0" cap="none" spc="0" normalizeH="0" noProof="0" dirty="0" smtClean="0">
                <a:ln>
                  <a:noFill/>
                </a:ln>
                <a:solidFill>
                  <a:schemeClr val="tx1"/>
                </a:solidFill>
                <a:effectLst/>
                <a:uLnTx/>
                <a:uFillTx/>
                <a:latin typeface="+mn-lt"/>
                <a:ea typeface="+mn-ea"/>
                <a:cs typeface="+mn-cs"/>
              </a:rPr>
            </a:br>
            <a:r>
              <a:rPr kumimoji="1" lang="en-US" sz="1800" b="0" i="0" u="none" strike="noStrike" kern="0" cap="none" spc="0" normalizeH="0" noProof="0" dirty="0" smtClean="0">
                <a:ln>
                  <a:noFill/>
                </a:ln>
                <a:solidFill>
                  <a:schemeClr val="tx1"/>
                </a:solidFill>
                <a:effectLst/>
                <a:uLnTx/>
                <a:uFillTx/>
                <a:latin typeface="+mn-lt"/>
                <a:ea typeface="+mn-ea"/>
                <a:cs typeface="+mn-cs"/>
              </a:rPr>
              <a:t>obsolete technology</a:t>
            </a:r>
            <a:endParaRPr kumimoji="1" lang="en-US"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2" name="Content Placeholder 2"/>
          <p:cNvSpPr txBox="1">
            <a:spLocks/>
          </p:cNvSpPr>
          <p:nvPr/>
        </p:nvSpPr>
        <p:spPr bwMode="auto">
          <a:xfrm>
            <a:off x="3352800" y="5181600"/>
            <a:ext cx="53340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Focus on Creativity</a:t>
            </a:r>
          </a:p>
        </p:txBody>
      </p:sp>
      <p:sp>
        <p:nvSpPr>
          <p:cNvPr id="13" name="Right Arrow 12"/>
          <p:cNvSpPr/>
          <p:nvPr/>
        </p:nvSpPr>
        <p:spPr>
          <a:xfrm>
            <a:off x="152400" y="1600200"/>
            <a:ext cx="3962400" cy="1371380"/>
          </a:xfrm>
          <a:prstGeom prst="rightArrow">
            <a:avLst/>
          </a:prstGeom>
          <a:solidFill>
            <a:srgbClr val="002060"/>
          </a:solidFill>
          <a:scene3d>
            <a:camera prst="orthographicFront"/>
            <a:lightRig rig="flat" dir="t"/>
          </a:scene3d>
          <a:sp3d z="-190500" extrusionH="12700" prstMaterial="plastic">
            <a:bevelT w="50800" h="50800"/>
          </a:sp3d>
        </p:spPr>
        <p:style>
          <a:lnRef idx="0">
            <a:schemeClr val="dk1">
              <a:hueOff val="0"/>
              <a:satOff val="0"/>
              <a:lumOff val="0"/>
              <a:alphaOff val="0"/>
            </a:schemeClr>
          </a:lnRef>
          <a:fillRef idx="3">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17" name="Group 16"/>
          <p:cNvGrpSpPr/>
          <p:nvPr/>
        </p:nvGrpSpPr>
        <p:grpSpPr>
          <a:xfrm>
            <a:off x="228600" y="2002088"/>
            <a:ext cx="1518627" cy="548552"/>
            <a:chOff x="1774254" y="411413"/>
            <a:chExt cx="1518627" cy="548552"/>
          </a:xfrm>
          <a:solidFill>
            <a:schemeClr val="tx2">
              <a:lumMod val="75000"/>
            </a:schemeClr>
          </a:solidFill>
          <a:scene3d>
            <a:camera prst="orthographicFront"/>
            <a:lightRig rig="flat" dir="t"/>
          </a:scene3d>
        </p:grpSpPr>
        <p:sp>
          <p:nvSpPr>
            <p:cNvPr id="18" name="Rounded Rectangle 17"/>
            <p:cNvSpPr/>
            <p:nvPr/>
          </p:nvSpPr>
          <p:spPr>
            <a:xfrm>
              <a:off x="1774254" y="411413"/>
              <a:ext cx="1518627" cy="548552"/>
            </a:xfrm>
            <a:prstGeom prst="roundRect">
              <a:avLst/>
            </a:prstGeom>
            <a:grp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2483469"/>
                <a:satOff val="9953"/>
                <a:lumOff val="2157"/>
                <a:alphaOff val="0"/>
              </a:schemeClr>
            </a:effectRef>
            <a:fontRef idx="minor">
              <a:schemeClr val="lt1"/>
            </a:fontRef>
          </p:style>
        </p:sp>
        <p:sp>
          <p:nvSpPr>
            <p:cNvPr id="19" name="Rounded Rectangle 7"/>
            <p:cNvSpPr/>
            <p:nvPr/>
          </p:nvSpPr>
          <p:spPr>
            <a:xfrm>
              <a:off x="1801032" y="438191"/>
              <a:ext cx="1465071" cy="49499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0" tIns="53340" rIns="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2060"/>
                  </a:solidFill>
                  <a:latin typeface="Arial Narrow" pitchFamily="34" charset="0"/>
                </a:rPr>
                <a:t>Capture Management</a:t>
              </a:r>
              <a:endParaRPr lang="en-US" sz="1400" b="1" kern="1200" dirty="0">
                <a:solidFill>
                  <a:srgbClr val="002060"/>
                </a:solidFill>
                <a:latin typeface="Arial Narrow" pitchFamily="34" charset="0"/>
              </a:endParaRPr>
            </a:p>
          </p:txBody>
        </p:sp>
      </p:grpSp>
      <p:grpSp>
        <p:nvGrpSpPr>
          <p:cNvPr id="29" name="Group 28"/>
          <p:cNvGrpSpPr/>
          <p:nvPr/>
        </p:nvGrpSpPr>
        <p:grpSpPr>
          <a:xfrm>
            <a:off x="1821961" y="2011833"/>
            <a:ext cx="1518627" cy="548552"/>
            <a:chOff x="3545986" y="411413"/>
            <a:chExt cx="1518627" cy="548552"/>
          </a:xfrm>
          <a:solidFill>
            <a:schemeClr val="tx2">
              <a:lumMod val="75000"/>
            </a:schemeClr>
          </a:solidFill>
          <a:scene3d>
            <a:camera prst="orthographicFront"/>
            <a:lightRig rig="flat" dir="t"/>
          </a:scene3d>
        </p:grpSpPr>
        <p:sp>
          <p:nvSpPr>
            <p:cNvPr id="30" name="Rounded Rectangle 29"/>
            <p:cNvSpPr/>
            <p:nvPr/>
          </p:nvSpPr>
          <p:spPr>
            <a:xfrm>
              <a:off x="3545986" y="411413"/>
              <a:ext cx="1518627" cy="548552"/>
            </a:xfrm>
            <a:prstGeom prst="roundRect">
              <a:avLst/>
            </a:prstGeom>
            <a:grp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4966938"/>
                <a:satOff val="19906"/>
                <a:lumOff val="4314"/>
                <a:alphaOff val="0"/>
              </a:schemeClr>
            </a:effectRef>
            <a:fontRef idx="minor">
              <a:schemeClr val="lt1"/>
            </a:fontRef>
          </p:style>
        </p:sp>
        <p:sp>
          <p:nvSpPr>
            <p:cNvPr id="31" name="Rounded Rectangle 9"/>
            <p:cNvSpPr/>
            <p:nvPr/>
          </p:nvSpPr>
          <p:spPr>
            <a:xfrm>
              <a:off x="3572764" y="438191"/>
              <a:ext cx="1465071" cy="49499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0" tIns="53340" rIns="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2060"/>
                  </a:solidFill>
                  <a:latin typeface="Arial Narrow" pitchFamily="34" charset="0"/>
                </a:rPr>
                <a:t>Pre-proposal Preparation</a:t>
              </a:r>
              <a:endParaRPr lang="en-US" sz="1400" b="1" kern="1200" dirty="0">
                <a:solidFill>
                  <a:srgbClr val="002060"/>
                </a:solidFill>
                <a:latin typeface="Arial Narrow" pitchFamily="34" charset="0"/>
              </a:endParaRPr>
            </a:p>
          </p:txBody>
        </p:sp>
      </p:grpSp>
      <p:cxnSp>
        <p:nvCxnSpPr>
          <p:cNvPr id="33" name="Straight Connector 32"/>
          <p:cNvCxnSpPr/>
          <p:nvPr/>
        </p:nvCxnSpPr>
        <p:spPr bwMode="auto">
          <a:xfrm rot="5400000">
            <a:off x="1600200" y="2743200"/>
            <a:ext cx="304800" cy="0"/>
          </a:xfrm>
          <a:prstGeom prst="line">
            <a:avLst/>
          </a:prstGeom>
          <a:solidFill>
            <a:schemeClr val="accent1"/>
          </a:solidFill>
          <a:ln w="12700" cap="sq" cmpd="sng" algn="ctr">
            <a:solidFill>
              <a:schemeClr val="tx1"/>
            </a:solidFill>
            <a:prstDash val="solid"/>
            <a:round/>
            <a:headEnd type="none" w="sm" len="sm"/>
            <a:tailEnd type="none" w="sm" len="sm"/>
          </a:ln>
          <a:effectLst/>
        </p:spPr>
      </p:cxnSp>
      <p:sp>
        <p:nvSpPr>
          <p:cNvPr id="35" name="TextBox 34"/>
          <p:cNvSpPr txBox="1"/>
          <p:nvPr/>
        </p:nvSpPr>
        <p:spPr>
          <a:xfrm>
            <a:off x="990600" y="2895600"/>
            <a:ext cx="1524000" cy="523220"/>
          </a:xfrm>
          <a:prstGeom prst="rect">
            <a:avLst/>
          </a:prstGeom>
          <a:noFill/>
        </p:spPr>
        <p:txBody>
          <a:bodyPr wrap="square" rtlCol="0">
            <a:spAutoFit/>
          </a:bodyPr>
          <a:lstStyle/>
          <a:p>
            <a:pPr algn="ctr"/>
            <a:r>
              <a:rPr lang="en-US" sz="1400" dirty="0" smtClean="0"/>
              <a:t>Solution Sessions</a:t>
            </a:r>
            <a:endParaRPr lang="en-US" sz="1400" dirty="0"/>
          </a:p>
        </p:txBody>
      </p:sp>
      <p:pic>
        <p:nvPicPr>
          <p:cNvPr id="23553" name="Picture 1"/>
          <p:cNvPicPr>
            <a:picLocks noChangeAspect="1" noChangeArrowheads="1"/>
          </p:cNvPicPr>
          <p:nvPr/>
        </p:nvPicPr>
        <p:blipFill>
          <a:blip r:embed="rId2" cstate="print"/>
          <a:srcRect/>
          <a:stretch>
            <a:fillRect/>
          </a:stretch>
        </p:blipFill>
        <p:spPr bwMode="auto">
          <a:xfrm>
            <a:off x="5715000" y="3276600"/>
            <a:ext cx="2514600" cy="167640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23554" name="Picture 2"/>
          <p:cNvPicPr>
            <a:picLocks noChangeAspect="1" noChangeArrowheads="1"/>
          </p:cNvPicPr>
          <p:nvPr/>
        </p:nvPicPr>
        <p:blipFill>
          <a:blip r:embed="rId3" cstate="print"/>
          <a:stretch>
            <a:fillRect/>
          </a:stretch>
        </p:blipFill>
        <p:spPr bwMode="auto">
          <a:xfrm>
            <a:off x="1600200" y="5029200"/>
            <a:ext cx="1400084" cy="167640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90800"/>
            <a:ext cx="8305800" cy="1447800"/>
          </a:xfrm>
        </p:spPr>
        <p:txBody>
          <a:bodyPr>
            <a:normAutofit/>
          </a:bodyPr>
          <a:lstStyle/>
          <a:p>
            <a:pPr>
              <a:spcBef>
                <a:spcPts val="600"/>
              </a:spcBef>
            </a:pPr>
            <a:r>
              <a:rPr lang="en-US" sz="1800" dirty="0" smtClean="0"/>
              <a:t>Make no mistakes in the proposal that cause you to lose points</a:t>
            </a:r>
          </a:p>
          <a:p>
            <a:pPr>
              <a:spcBef>
                <a:spcPts val="600"/>
              </a:spcBef>
            </a:pPr>
            <a:r>
              <a:rPr lang="en-US" sz="1800" dirty="0" smtClean="0"/>
              <a:t>Make it easy to evaluate (score)</a:t>
            </a:r>
            <a:endParaRPr lang="en-US" sz="1800" dirty="0"/>
          </a:p>
          <a:p>
            <a:pPr>
              <a:spcBef>
                <a:spcPts val="600"/>
              </a:spcBef>
            </a:pPr>
            <a:r>
              <a:rPr lang="en-US" sz="1800" dirty="0"/>
              <a:t>The </a:t>
            </a:r>
            <a:r>
              <a:rPr lang="en-US" sz="1800" dirty="0" smtClean="0"/>
              <a:t>battle should be </a:t>
            </a:r>
            <a:r>
              <a:rPr lang="en-US" sz="1800" dirty="0"/>
              <a:t>won by having the </a:t>
            </a:r>
            <a:r>
              <a:rPr lang="en-US" sz="1800" dirty="0">
                <a:solidFill>
                  <a:schemeClr val="accent1">
                    <a:lumMod val="75000"/>
                  </a:schemeClr>
                </a:solidFill>
              </a:rPr>
              <a:t>best </a:t>
            </a:r>
            <a:r>
              <a:rPr lang="en-US" sz="1800" dirty="0" smtClean="0">
                <a:solidFill>
                  <a:schemeClr val="accent1">
                    <a:lumMod val="75000"/>
                  </a:schemeClr>
                </a:solidFill>
              </a:rPr>
              <a:t>solution</a:t>
            </a:r>
            <a:r>
              <a:rPr lang="en-US" sz="1800" dirty="0" smtClean="0"/>
              <a:t>—assume your competitors’ proposals will be well-written!</a:t>
            </a:r>
            <a:endParaRPr lang="en-US" sz="1800" dirty="0"/>
          </a:p>
        </p:txBody>
      </p:sp>
      <p:sp>
        <p:nvSpPr>
          <p:cNvPr id="2" name="Title 1"/>
          <p:cNvSpPr>
            <a:spLocks noGrp="1"/>
          </p:cNvSpPr>
          <p:nvPr>
            <p:ph type="title"/>
          </p:nvPr>
        </p:nvSpPr>
        <p:spPr/>
        <p:txBody>
          <a:bodyPr>
            <a:noAutofit/>
          </a:bodyPr>
          <a:lstStyle/>
          <a:p>
            <a:r>
              <a:rPr lang="en-US" sz="3200" dirty="0" smtClean="0"/>
              <a:t>Step 6: Build </a:t>
            </a:r>
            <a:r>
              <a:rPr lang="en-US" sz="3200" dirty="0"/>
              <a:t>a </a:t>
            </a:r>
            <a:r>
              <a:rPr lang="en-US" sz="3200" dirty="0" smtClean="0"/>
              <a:t>Compliant</a:t>
            </a:r>
            <a:r>
              <a:rPr lang="en-US" sz="3200" dirty="0"/>
              <a:t>, </a:t>
            </a:r>
            <a:r>
              <a:rPr lang="en-US" sz="3200" dirty="0" smtClean="0"/>
              <a:t>Responsive</a:t>
            </a:r>
            <a:r>
              <a:rPr lang="en-US" sz="3200" dirty="0"/>
              <a:t>, </a:t>
            </a:r>
            <a:r>
              <a:rPr lang="en-US" sz="3200" dirty="0" smtClean="0"/>
              <a:t>Compelling Proposal </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19</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6</a:t>
            </a:r>
            <a:endParaRPr kumimoji="0" lang="en-US" sz="4400" b="1" i="0" u="none" strike="noStrike" cap="none" normalizeH="0" baseline="0" dirty="0" smtClean="0">
              <a:ln>
                <a:noFill/>
              </a:ln>
              <a:effectLst/>
              <a:latin typeface="Times New Roman" pitchFamily="18" charset="0"/>
            </a:endParaRPr>
          </a:p>
        </p:txBody>
      </p:sp>
      <p:sp>
        <p:nvSpPr>
          <p:cNvPr id="6" name="Title 1"/>
          <p:cNvSpPr txBox="1">
            <a:spLocks/>
          </p:cNvSpPr>
          <p:nvPr/>
        </p:nvSpPr>
        <p:spPr bwMode="auto">
          <a:xfrm>
            <a:off x="152400" y="1828800"/>
            <a:ext cx="8839200" cy="685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b="1" dirty="0" smtClean="0">
                <a:solidFill>
                  <a:schemeClr val="accent2">
                    <a:lumMod val="75000"/>
                  </a:schemeClr>
                </a:solidFill>
                <a:effectLst>
                  <a:outerShdw blurRad="38100" dist="38100" dir="2700000" algn="tl">
                    <a:srgbClr val="000000"/>
                  </a:outerShdw>
                </a:effectLst>
                <a:ea typeface="Calibri"/>
                <a:cs typeface="Times New Roman"/>
              </a:rPr>
              <a:t>Professional Proposals are Expected to be Compliant, Responsive, and Compelling and Convey Your Solution in the Most Favorable Way to Receive the Highest Evaluation Score</a:t>
            </a:r>
            <a:endParaRPr kumimoji="1" lang="en-US" b="1" dirty="0">
              <a:solidFill>
                <a:schemeClr val="accent2">
                  <a:lumMod val="75000"/>
                </a:schemeClr>
              </a:solidFill>
              <a:effectLst>
                <a:outerShdw blurRad="38100" dist="38100" dir="2700000" algn="tl">
                  <a:srgbClr val="000000"/>
                </a:outerShdw>
              </a:effectLst>
              <a:ea typeface="Calibri"/>
              <a:cs typeface="Times New Roman"/>
            </a:endParaRPr>
          </a:p>
        </p:txBody>
      </p:sp>
      <p:grpSp>
        <p:nvGrpSpPr>
          <p:cNvPr id="16" name="Group 15"/>
          <p:cNvGrpSpPr/>
          <p:nvPr/>
        </p:nvGrpSpPr>
        <p:grpSpPr>
          <a:xfrm>
            <a:off x="2514600" y="3962400"/>
            <a:ext cx="4648200" cy="2638425"/>
            <a:chOff x="1524000" y="4038600"/>
            <a:chExt cx="4648200" cy="2638425"/>
          </a:xfrm>
        </p:grpSpPr>
        <p:pic>
          <p:nvPicPr>
            <p:cNvPr id="10" name="Picture 2" descr="C:\Documents and Settings\Owner\Local Settings\Temporary Internet Files\Content.IE5\JXVX381X\MC900442139[1].png"/>
            <p:cNvPicPr>
              <a:picLocks noChangeAspect="1" noChangeArrowheads="1"/>
            </p:cNvPicPr>
            <p:nvPr/>
          </p:nvPicPr>
          <p:blipFill>
            <a:blip r:embed="rId2" cstate="print"/>
            <a:srcRect/>
            <a:stretch>
              <a:fillRect/>
            </a:stretch>
          </p:blipFill>
          <p:spPr bwMode="auto">
            <a:xfrm>
              <a:off x="1524000" y="4038600"/>
              <a:ext cx="793324" cy="809625"/>
            </a:xfrm>
            <a:prstGeom prst="rect">
              <a:avLst/>
            </a:prstGeom>
            <a:noFill/>
          </p:spPr>
        </p:pic>
        <p:pic>
          <p:nvPicPr>
            <p:cNvPr id="11" name="Picture 2" descr="C:\Documents and Settings\Owner\Local Settings\Temporary Internet Files\Content.IE5\JXVX381X\MC900442139[1].png"/>
            <p:cNvPicPr>
              <a:picLocks noChangeAspect="1" noChangeArrowheads="1"/>
            </p:cNvPicPr>
            <p:nvPr/>
          </p:nvPicPr>
          <p:blipFill>
            <a:blip r:embed="rId2" cstate="print"/>
            <a:srcRect/>
            <a:stretch>
              <a:fillRect/>
            </a:stretch>
          </p:blipFill>
          <p:spPr bwMode="auto">
            <a:xfrm>
              <a:off x="1524000" y="4953000"/>
              <a:ext cx="793324" cy="809625"/>
            </a:xfrm>
            <a:prstGeom prst="rect">
              <a:avLst/>
            </a:prstGeom>
            <a:noFill/>
          </p:spPr>
        </p:pic>
        <p:pic>
          <p:nvPicPr>
            <p:cNvPr id="12" name="Picture 2" descr="C:\Documents and Settings\Owner\Local Settings\Temporary Internet Files\Content.IE5\JXVX381X\MC900442139[1].png"/>
            <p:cNvPicPr>
              <a:picLocks noChangeAspect="1" noChangeArrowheads="1"/>
            </p:cNvPicPr>
            <p:nvPr/>
          </p:nvPicPr>
          <p:blipFill>
            <a:blip r:embed="rId2" cstate="print"/>
            <a:srcRect/>
            <a:stretch>
              <a:fillRect/>
            </a:stretch>
          </p:blipFill>
          <p:spPr bwMode="auto">
            <a:xfrm>
              <a:off x="1524000" y="5867400"/>
              <a:ext cx="793324" cy="809625"/>
            </a:xfrm>
            <a:prstGeom prst="rect">
              <a:avLst/>
            </a:prstGeom>
            <a:noFill/>
          </p:spPr>
        </p:pic>
        <p:sp>
          <p:nvSpPr>
            <p:cNvPr id="13" name="Rectangle 12"/>
            <p:cNvSpPr/>
            <p:nvPr/>
          </p:nvSpPr>
          <p:spPr>
            <a:xfrm>
              <a:off x="2362200" y="4038600"/>
              <a:ext cx="3200400" cy="769441"/>
            </a:xfrm>
            <a:prstGeom prst="rect">
              <a:avLst/>
            </a:prstGeom>
            <a:noFill/>
          </p:spPr>
          <p:txBody>
            <a:bodyPr wrap="square" lIns="91440" tIns="45720" rIns="91440" bIns="45720">
              <a:spAutoFit/>
            </a:bodyPr>
            <a:lstStyle/>
            <a:p>
              <a:r>
                <a:rPr lang="en-US" sz="4400" b="1" cap="none" spc="0" dirty="0" smtClean="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Compliant</a:t>
              </a:r>
              <a:endParaRPr lang="en-US" sz="4400" b="1" cap="none" spc="0" dirty="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4" name="Rectangle 13"/>
            <p:cNvSpPr/>
            <p:nvPr/>
          </p:nvSpPr>
          <p:spPr>
            <a:xfrm>
              <a:off x="2362200" y="4945559"/>
              <a:ext cx="3810000" cy="769441"/>
            </a:xfrm>
            <a:prstGeom prst="rect">
              <a:avLst/>
            </a:prstGeom>
            <a:noFill/>
          </p:spPr>
          <p:txBody>
            <a:bodyPr wrap="square" lIns="91440" tIns="45720" rIns="91440" bIns="45720">
              <a:spAutoFit/>
            </a:bodyPr>
            <a:lstStyle/>
            <a:p>
              <a:r>
                <a:rPr lang="en-US" sz="4400" b="1" cap="none" spc="0" dirty="0" smtClean="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Compelling</a:t>
              </a:r>
              <a:endParaRPr lang="en-US" sz="4400" b="1" cap="none" spc="0" dirty="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5" name="Rectangle 14"/>
            <p:cNvSpPr/>
            <p:nvPr/>
          </p:nvSpPr>
          <p:spPr>
            <a:xfrm>
              <a:off x="2362200" y="5867400"/>
              <a:ext cx="3505200" cy="769441"/>
            </a:xfrm>
            <a:prstGeom prst="rect">
              <a:avLst/>
            </a:prstGeom>
            <a:noFill/>
          </p:spPr>
          <p:txBody>
            <a:bodyPr wrap="square" lIns="91440" tIns="45720" rIns="91440" bIns="45720">
              <a:spAutoFit/>
            </a:bodyPr>
            <a:lstStyle/>
            <a:p>
              <a:r>
                <a:rPr lang="en-US" sz="4400" b="1" cap="none" spc="0" dirty="0" smtClean="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Responsive</a:t>
              </a:r>
              <a:endParaRPr lang="en-US" sz="4400" b="1" cap="none" spc="0" dirty="0">
                <a:ln w="31550" cmpd="sng">
                  <a:solidFill>
                    <a:srgbClr val="002060"/>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8382000" cy="4751388"/>
          </a:xfrm>
        </p:spPr>
        <p:txBody>
          <a:bodyPr/>
          <a:lstStyle/>
          <a:p>
            <a:r>
              <a:rPr lang="en-US" sz="2800" dirty="0" smtClean="0"/>
              <a:t>Everyone works hard to raise the win probability of each bid.</a:t>
            </a:r>
          </a:p>
          <a:p>
            <a:r>
              <a:rPr lang="en-US" sz="2800" dirty="0" smtClean="0"/>
              <a:t>Did you know you can raise your win probability on </a:t>
            </a:r>
            <a:r>
              <a:rPr lang="en-US" sz="2800" u="sng" dirty="0" smtClean="0"/>
              <a:t>all </a:t>
            </a:r>
            <a:r>
              <a:rPr lang="en-US" sz="2800" dirty="0" smtClean="0"/>
              <a:t>bids by taking certain steps?</a:t>
            </a:r>
            <a:endParaRPr lang="en-US" sz="2400" dirty="0" smtClean="0"/>
          </a:p>
          <a:p>
            <a:pPr marL="457200" lvl="1" indent="0">
              <a:buNone/>
            </a:pPr>
            <a:endParaRPr lang="en-US" sz="2400" dirty="0" smtClean="0"/>
          </a:p>
        </p:txBody>
      </p:sp>
      <p:sp>
        <p:nvSpPr>
          <p:cNvPr id="3" name="Title 2"/>
          <p:cNvSpPr>
            <a:spLocks noGrp="1"/>
          </p:cNvSpPr>
          <p:nvPr>
            <p:ph type="title"/>
          </p:nvPr>
        </p:nvSpPr>
        <p:spPr/>
        <p:txBody>
          <a:bodyPr/>
          <a:lstStyle/>
          <a:p>
            <a:r>
              <a:rPr lang="en-US" sz="3200" dirty="0" smtClean="0"/>
              <a:t>Raising Your Win Rate on Every Bid</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2</a:t>
            </a:fld>
            <a:endParaRPr lang="en-US" dirty="0"/>
          </a:p>
        </p:txBody>
      </p:sp>
      <p:pic>
        <p:nvPicPr>
          <p:cNvPr id="5" name="Picture 2"/>
          <p:cNvPicPr>
            <a:picLocks noChangeAspect="1" noChangeArrowheads="1"/>
          </p:cNvPicPr>
          <p:nvPr/>
        </p:nvPicPr>
        <p:blipFill>
          <a:blip r:embed="rId2" cstate="print"/>
          <a:srcRect/>
          <a:stretch>
            <a:fillRect/>
          </a:stretch>
        </p:blipFill>
        <p:spPr bwMode="auto">
          <a:xfrm>
            <a:off x="1776412" y="4419600"/>
            <a:ext cx="2338388" cy="1708682"/>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1600" y="4343400"/>
            <a:ext cx="1219200" cy="1925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852612" y="6172200"/>
            <a:ext cx="2338388" cy="369332"/>
          </a:xfrm>
          <a:prstGeom prst="rect">
            <a:avLst/>
          </a:prstGeom>
          <a:noFill/>
        </p:spPr>
        <p:txBody>
          <a:bodyPr wrap="square" rtlCol="0">
            <a:spAutoFit/>
          </a:bodyPr>
          <a:lstStyle/>
          <a:p>
            <a:pPr algn="ctr"/>
            <a:r>
              <a:rPr lang="en-US" dirty="0" smtClean="0">
                <a:solidFill>
                  <a:schemeClr val="accent2">
                    <a:lumMod val="75000"/>
                  </a:schemeClr>
                </a:solidFill>
                <a:effectLst>
                  <a:outerShdw blurRad="38100" dist="38100" dir="2700000" algn="tl">
                    <a:srgbClr val="000000">
                      <a:alpha val="43137"/>
                    </a:srgbClr>
                  </a:outerShdw>
                </a:effectLst>
              </a:rPr>
              <a:t>Higher win rates</a:t>
            </a:r>
            <a:endParaRPr lang="en-US" dirty="0">
              <a:solidFill>
                <a:schemeClr val="accent2">
                  <a:lumMod val="75000"/>
                </a:schemeClr>
              </a:solidFill>
              <a:effectLst>
                <a:outerShdw blurRad="38100" dist="38100" dir="2700000" algn="tl">
                  <a:srgbClr val="000000">
                    <a:alpha val="43137"/>
                  </a:srgbClr>
                </a:outerShdw>
              </a:effectLst>
            </a:endParaRPr>
          </a:p>
        </p:txBody>
      </p:sp>
      <p:sp>
        <p:nvSpPr>
          <p:cNvPr id="9" name="TextBox 8"/>
          <p:cNvSpPr txBox="1"/>
          <p:nvPr/>
        </p:nvSpPr>
        <p:spPr>
          <a:xfrm>
            <a:off x="4953000" y="6172200"/>
            <a:ext cx="1905000" cy="369332"/>
          </a:xfrm>
          <a:prstGeom prst="rect">
            <a:avLst/>
          </a:prstGeom>
          <a:noFill/>
        </p:spPr>
        <p:txBody>
          <a:bodyPr wrap="square" rtlCol="0">
            <a:spAutoFit/>
          </a:bodyPr>
          <a:lstStyle/>
          <a:p>
            <a:r>
              <a:rPr lang="en-US" dirty="0" smtClean="0">
                <a:solidFill>
                  <a:schemeClr val="accent2">
                    <a:lumMod val="75000"/>
                  </a:schemeClr>
                </a:solidFill>
                <a:effectLst>
                  <a:outerShdw blurRad="38100" dist="38100" dir="2700000" algn="tl">
                    <a:srgbClr val="000000">
                      <a:alpha val="43137"/>
                    </a:srgbClr>
                  </a:outerShdw>
                </a:effectLst>
              </a:rPr>
              <a:t>Better proposals</a:t>
            </a:r>
            <a:endParaRPr lang="en-US" dirty="0">
              <a:solidFill>
                <a:schemeClr val="accent2">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8846190"/>
      </p:ext>
    </p:extLst>
  </p:cSld>
  <p:clrMapOvr>
    <a:masterClrMapping/>
  </p:clrMapOvr>
  <p:timing>
    <p:tnLst>
      <p:par>
        <p:cTn id="1" dur="indefinite" restart="never" nodeType="tmRoot"/>
      </p:par>
    </p:tnLst>
  </p:timing>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438400"/>
            <a:ext cx="5257800" cy="3886200"/>
          </a:xfrm>
        </p:spPr>
        <p:txBody>
          <a:bodyPr>
            <a:noAutofit/>
          </a:bodyPr>
          <a:lstStyle/>
          <a:p>
            <a:r>
              <a:rPr dirty="0" lang="en-US" smtClean="0" sz="1800"/>
              <a:t>Always </a:t>
            </a:r>
            <a:r>
              <a:rPr dirty="0" lang="en-US" sz="1800"/>
              <a:t>follow these rules:</a:t>
            </a:r>
          </a:p>
          <a:p>
            <a:pPr lvl="1"/>
            <a:r>
              <a:rPr dirty="0" lang="en-US" sz="1600"/>
              <a:t>Never criticize the person, only critique the solution or proposal to make it better</a:t>
            </a:r>
          </a:p>
          <a:p>
            <a:pPr lvl="1"/>
            <a:r>
              <a:rPr dirty="0" lang="en-US" sz="1600"/>
              <a:t>Encourage innovation, </a:t>
            </a:r>
            <a:r>
              <a:rPr dirty="0" lang="en-US" smtClean="0" sz="1600"/>
              <a:t>experimentation, and </a:t>
            </a:r>
            <a:r>
              <a:rPr dirty="0" lang="en-US" sz="1600"/>
              <a:t>creativity within the framework of </a:t>
            </a:r>
            <a:r>
              <a:rPr dirty="0" lang="en-US" smtClean="0" sz="1600"/>
              <a:t>your </a:t>
            </a:r>
            <a:r>
              <a:rPr dirty="0" lang="en-US" sz="1600"/>
              <a:t>business acquisition process</a:t>
            </a:r>
          </a:p>
          <a:p>
            <a:pPr lvl="1"/>
            <a:r>
              <a:rPr dirty="0" lang="en-US" sz="1600"/>
              <a:t>Recognize and appreciate the </a:t>
            </a:r>
            <a:r>
              <a:rPr dirty="0" lang="en-US" smtClean="0" sz="1600"/>
              <a:t>contributions </a:t>
            </a:r>
            <a:r>
              <a:rPr dirty="0" lang="en-US" sz="1600"/>
              <a:t>to success and don’t chastise those </a:t>
            </a:r>
            <a:r>
              <a:rPr dirty="0" lang="en-US" smtClean="0" sz="1600"/>
              <a:t>who tried hard </a:t>
            </a:r>
            <a:r>
              <a:rPr dirty="0" lang="en-US" sz="1600"/>
              <a:t>but didn’t win</a:t>
            </a:r>
          </a:p>
          <a:p>
            <a:pPr lvl="0"/>
            <a:r>
              <a:rPr dirty="0" lang="en-US" sz="1800"/>
              <a:t>A happy team builds a culture around winning and </a:t>
            </a:r>
            <a:r>
              <a:rPr dirty="0" lang="en-US" smtClean="0" sz="1800"/>
              <a:t>your team can </a:t>
            </a:r>
            <a:r>
              <a:rPr dirty="0" lang="en-US" sz="1800"/>
              <a:t>become invincible in your competitive </a:t>
            </a:r>
            <a:r>
              <a:rPr dirty="0" lang="en-US" smtClean="0" sz="1800"/>
              <a:t>market</a:t>
            </a:r>
            <a:endParaRPr dirty="0" lang="en-US" sz="1800"/>
          </a:p>
          <a:p>
            <a:endParaRPr dirty="0" lang="en-US" sz="1800"/>
          </a:p>
        </p:txBody>
      </p:sp>
      <p:sp>
        <p:nvSpPr>
          <p:cNvPr id="2" name="Title 1"/>
          <p:cNvSpPr>
            <a:spLocks noGrp="1"/>
          </p:cNvSpPr>
          <p:nvPr>
            <p:ph type="title"/>
          </p:nvPr>
        </p:nvSpPr>
        <p:spPr/>
        <p:txBody>
          <a:bodyPr>
            <a:noAutofit/>
          </a:bodyPr>
          <a:lstStyle/>
          <a:p>
            <a:pPr lvl="0"/>
            <a:r>
              <a:rPr dirty="0" lang="en-US" smtClean="0" sz="3200"/>
              <a:t>Step 7: Have Fun!</a:t>
            </a:r>
            <a:endParaRPr dirty="0" lang="en-US" sz="3200"/>
          </a:p>
        </p:txBody>
      </p:sp>
      <p:sp>
        <p:nvSpPr>
          <p:cNvPr id="4" name="Slide Number Placeholder 3"/>
          <p:cNvSpPr>
            <a:spLocks noGrp="1"/>
          </p:cNvSpPr>
          <p:nvPr>
            <p:ph idx="10" sz="quarter" type="sldNum"/>
          </p:nvPr>
        </p:nvSpPr>
        <p:spPr/>
        <p:txBody>
          <a:bodyPr/>
          <a:lstStyle/>
          <a:p>
            <a:fld id="{6988E9A6-06D7-43CF-89C8-4B27183031C0}" type="slidenum">
              <a:rPr lang="en-US" smtClean="0"/>
              <a:pPr/>
              <a:t>20</a:t>
            </a:fld>
            <a:endParaRPr dirty="0" lang="en-US"/>
          </a:p>
        </p:txBody>
      </p:sp>
      <p:sp>
        <p:nvSpPr>
          <p:cNvPr id="5" name="Oval 4"/>
          <p:cNvSpPr/>
          <p:nvPr/>
        </p:nvSpPr>
        <p:spPr bwMode="auto">
          <a:xfrm>
            <a:off x="8077200" y="762000"/>
            <a:ext cx="990600" cy="742950"/>
          </a:xfrm>
          <a:prstGeom prst="ellipse">
            <a:avLst/>
          </a:prstGeom>
          <a:solidFill>
            <a:schemeClr val="accent2">
              <a:lumMod val="75000"/>
            </a:schemeClr>
          </a:solidFill>
          <a:ln algn="ctr" cap="sq" cmpd="sng" w="12700">
            <a:solidFill>
              <a:schemeClr val="tx1"/>
            </a:solidFill>
            <a:prstDash val="solid"/>
            <a:round/>
            <a:headEnd len="sm" type="none" w="sm"/>
            <a:tailEnd len="sm" type="none" w="sm"/>
          </a:ln>
          <a:effectLst/>
        </p:spPr>
        <p:txBody>
          <a:bodyPr anchor="ctr" anchorCtr="0" bIns="45720" compatLnSpc="1" lIns="91440" numCol="1" rIns="91440" rtlCol="0" tIns="45720" vert="horz" wrap="square">
            <a:prstTxWarp prst="textNoShape">
              <a:avLst/>
            </a:prstTxWarp>
          </a:bodyPr>
          <a:lstStyle/>
          <a:p>
            <a:pPr algn="ctr" defTabSz="914400" eaLnBrk="0" fontAlgn="base" hangingPunct="0" indent="0" latinLnBrk="0" marL="0" marR="0" rtl="0">
              <a:lnSpc>
                <a:spcPct val="100000"/>
              </a:lnSpc>
              <a:spcBef>
                <a:spcPct val="0"/>
              </a:spcBef>
              <a:spcAft>
                <a:spcPct val="0"/>
              </a:spcAft>
              <a:buClrTx/>
              <a:buSzTx/>
              <a:buFontTx/>
              <a:buNone/>
              <a:tabLst/>
            </a:pPr>
            <a:r>
              <a:rPr b="1" baseline="0" cap="none" dirty="0" i="0" kumimoji="0" lang="en-US" normalizeH="0" smtClean="0" strike="noStrike" sz="3600" u="none">
                <a:ln>
                  <a:noFill/>
                </a:ln>
                <a:effectLst/>
                <a:latin charset="0" pitchFamily="18" typeface="Times New Roman"/>
              </a:rPr>
              <a:t>7</a:t>
            </a:r>
            <a:endParaRPr b="1" baseline="0" cap="none" dirty="0" i="0" kumimoji="0" lang="en-US" normalizeH="0" smtClean="0" strike="noStrike" sz="4400" u="none">
              <a:ln>
                <a:noFill/>
              </a:ln>
              <a:effectLst/>
              <a:latin charset="0" pitchFamily="18" typeface="Times New Roman"/>
            </a:endParaRPr>
          </a:p>
        </p:txBody>
      </p:sp>
      <p:sp>
        <p:nvSpPr>
          <p:cNvPr id="6" name="Title 1"/>
          <p:cNvSpPr txBox="1">
            <a:spLocks/>
          </p:cNvSpPr>
          <p:nvPr/>
        </p:nvSpPr>
        <p:spPr bwMode="auto">
          <a:xfrm>
            <a:off x="152400" y="1752600"/>
            <a:ext cx="8839200" cy="685800"/>
          </a:xfrm>
          <a:prstGeom prst="rect">
            <a:avLst/>
          </a:prstGeom>
          <a:noFill/>
          <a:ln w="9525">
            <a:noFill/>
            <a:miter lim="800000"/>
            <a:headEnd/>
            <a:tailEnd/>
          </a:ln>
          <a:effectLst>
            <a:outerShdw algn="ctr" dir="2700000" dist="17961" rotWithShape="0">
              <a:schemeClr val="bg1"/>
            </a:outerShdw>
          </a:effectLst>
        </p:spPr>
        <p:txBody>
          <a:bodyPr anchor="ctr" anchorCtr="0" bIns="45720" compatLnSpc="1" lIns="91440" numCol="1" rIns="91440" tIns="45720" vert="horz" wrap="square">
            <a:prstTxWarp prst="textNoShape">
              <a:avLst/>
            </a:prstTxWarp>
            <a:normAutofit/>
          </a:bodyPr>
          <a:lstStyle/>
          <a:p>
            <a:pPr algn="l" defTabSz="914400" eaLnBrk="1" fontAlgn="base" hangingPunct="1" indent="0" latinLnBrk="0" lvl="0" marL="0" marR="0" rtl="0">
              <a:lnSpc>
                <a:spcPct val="100000"/>
              </a:lnSpc>
              <a:spcBef>
                <a:spcPct val="0"/>
              </a:spcBef>
              <a:spcAft>
                <a:spcPct val="0"/>
              </a:spcAft>
              <a:buClrTx/>
              <a:buSzTx/>
              <a:buFontTx/>
              <a:buNone/>
              <a:tabLst/>
              <a:defRPr/>
            </a:pPr>
            <a:r>
              <a:rPr b="1" dirty="0" kumimoji="1" lang="en-US" smtClean="0" sz="1900">
                <a:solidFill>
                  <a:schemeClr val="accent2">
                    <a:lumMod val="75000"/>
                  </a:schemeClr>
                </a:solidFill>
                <a:effectLst>
                  <a:outerShdw algn="tl" blurRad="38100" dir="2700000" dist="38100">
                    <a:srgbClr val="000000"/>
                  </a:outerShdw>
                </a:effectLst>
                <a:ea typeface="Calibri"/>
                <a:cs typeface="Times New Roman"/>
              </a:rPr>
              <a:t>People Who Have Fun at What They do are More Engaged, Creative, Productive, and Motivated to Win</a:t>
            </a:r>
            <a:endParaRPr b="1" dirty="0" kumimoji="1" lang="en-US" sz="1900">
              <a:solidFill>
                <a:schemeClr val="accent2">
                  <a:lumMod val="75000"/>
                </a:schemeClr>
              </a:solidFill>
              <a:effectLst>
                <a:outerShdw algn="tl" blurRad="38100" dir="2700000" dist="38100">
                  <a:srgbClr val="000000"/>
                </a:outerShdw>
              </a:effectLst>
              <a:ea typeface="Calibri"/>
              <a:cs typeface="Times New Roman"/>
            </a:endParaRPr>
          </a:p>
        </p:txBody>
      </p:sp>
      <p:pic>
        <p:nvPicPr>
          <p:cNvPr descr="http://3.bp.blogspot.com/_kdFoS6I_wIQ/TAihNO30MYI/AAAAAAAACgA/EjFH82M3n7I/s1600/have_fun.jpg" id="21506" name="Picture 2"/>
          <p:cNvPicPr>
            <a:picLocks noChangeArrowheads="1" noChangeAspect="1"/>
          </p:cNvPicPr>
          <p:nvPr/>
        </p:nvPicPr>
        <p:blipFill>
          <a:blip cstate="print" r:embed="rId2"/>
          <a:srcRect b="134"/>
          <a:stretch>
            <a:fillRect/>
          </a:stretch>
        </p:blipFill>
        <p:spPr bwMode="auto">
          <a:xfrm>
            <a:off x="5638800" y="2590800"/>
            <a:ext cx="3287751" cy="2209800"/>
          </a:xfrm>
          <a:prstGeom prst="rect">
            <a:avLst/>
          </a:prstGeom>
          <a:noFill/>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h="38100" w="190500"/>
          </a:sp3d>
        </p:spPr>
      </p:pic>
    </p:spTree>
  </p:cSld>
  <p:clrMapOvr>
    <a:masterClrMapping/>
  </p:clrMapOvr>
  <p:timing>
    <p:tnLst>
      <p:par>
        <p:cTn dur="indefinite" id="1" nodeType="tmRoot" restart="never"/>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143000"/>
            <a:ext cx="8001000" cy="457200"/>
          </a:xfrm>
        </p:spPr>
        <p:txBody>
          <a:bodyPr/>
          <a:lstStyle/>
          <a:p>
            <a:pPr marL="0" indent="0">
              <a:buNone/>
            </a:pPr>
            <a:r>
              <a:rPr lang="en-US" sz="1900" b="1" kern="1200" dirty="0" smtClean="0">
                <a:solidFill>
                  <a:schemeClr val="accent2">
                    <a:lumMod val="75000"/>
                  </a:schemeClr>
                </a:solidFill>
                <a:effectLst>
                  <a:outerShdw blurRad="38100" dist="38100" dir="2700000" algn="tl">
                    <a:srgbClr val="000000"/>
                  </a:outerShdw>
                </a:effectLst>
                <a:ea typeface="Calibri"/>
                <a:cs typeface="Times New Roman"/>
              </a:rPr>
              <a:t>On a Scale of 1 to 4, Rate Your Company in Each of the 7 Factors  </a:t>
            </a:r>
          </a:p>
        </p:txBody>
      </p:sp>
      <p:sp>
        <p:nvSpPr>
          <p:cNvPr id="2" name="Title 1"/>
          <p:cNvSpPr>
            <a:spLocks noGrp="1"/>
          </p:cNvSpPr>
          <p:nvPr>
            <p:ph type="title"/>
          </p:nvPr>
        </p:nvSpPr>
        <p:spPr/>
        <p:txBody>
          <a:bodyPr/>
          <a:lstStyle/>
          <a:p>
            <a:r>
              <a:rPr lang="en-US" sz="3200" dirty="0" smtClean="0"/>
              <a:t>How Well Do You Stack Up?</a:t>
            </a:r>
            <a:endParaRPr lang="en-US" sz="3200" dirty="0"/>
          </a:p>
        </p:txBody>
      </p:sp>
      <p:sp>
        <p:nvSpPr>
          <p:cNvPr id="4" name="Slide Number Placeholder 3"/>
          <p:cNvSpPr>
            <a:spLocks noGrp="1"/>
          </p:cNvSpPr>
          <p:nvPr>
            <p:ph type="sldNum" sz="quarter" idx="10"/>
          </p:nvPr>
        </p:nvSpPr>
        <p:spPr>
          <a:xfrm>
            <a:off x="76200" y="6553200"/>
            <a:ext cx="2133600" cy="304800"/>
          </a:xfrm>
        </p:spPr>
        <p:txBody>
          <a:bodyPr/>
          <a:lstStyle/>
          <a:p>
            <a:fld id="{6988E9A6-06D7-43CF-89C8-4B27183031C0}" type="slidenum">
              <a:rPr lang="en-US" smtClean="0"/>
              <a:pPr/>
              <a:t>21</a:t>
            </a:fld>
            <a:endParaRPr lang="en-US" dirty="0"/>
          </a:p>
        </p:txBody>
      </p:sp>
      <p:grpSp>
        <p:nvGrpSpPr>
          <p:cNvPr id="6" name="Group 5"/>
          <p:cNvGrpSpPr/>
          <p:nvPr/>
        </p:nvGrpSpPr>
        <p:grpSpPr>
          <a:xfrm>
            <a:off x="2647950" y="1936567"/>
            <a:ext cx="5562600" cy="4114800"/>
            <a:chOff x="1676400" y="2133600"/>
            <a:chExt cx="5562600" cy="4114800"/>
          </a:xfrm>
        </p:grpSpPr>
        <p:sp>
          <p:nvSpPr>
            <p:cNvPr id="7" name="Heptagon 6"/>
            <p:cNvSpPr/>
            <p:nvPr/>
          </p:nvSpPr>
          <p:spPr bwMode="auto">
            <a:xfrm>
              <a:off x="1676400" y="2133600"/>
              <a:ext cx="5562600" cy="4114800"/>
            </a:xfrm>
            <a:prstGeom prst="heptagon">
              <a:avLst/>
            </a:prstGeom>
            <a:solidFill>
              <a:schemeClr val="tx1">
                <a:lumMod val="65000"/>
              </a:schemeClr>
            </a:solidFill>
            <a:ln w="12700" cap="sq"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8" name="Heptagon 7"/>
            <p:cNvSpPr/>
            <p:nvPr/>
          </p:nvSpPr>
          <p:spPr bwMode="auto">
            <a:xfrm>
              <a:off x="2209800" y="2549676"/>
              <a:ext cx="4495800" cy="3282648"/>
            </a:xfrm>
            <a:prstGeom prst="heptagon">
              <a:avLst/>
            </a:prstGeom>
            <a:solidFill>
              <a:schemeClr val="tx1">
                <a:lumMod val="65000"/>
              </a:schemeClr>
            </a:solidFill>
            <a:ln w="12700" cap="sq"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9" name="Heptagon 8"/>
            <p:cNvSpPr/>
            <p:nvPr/>
          </p:nvSpPr>
          <p:spPr bwMode="auto">
            <a:xfrm>
              <a:off x="2895600" y="3050418"/>
              <a:ext cx="3124200" cy="2281164"/>
            </a:xfrm>
            <a:prstGeom prst="heptagon">
              <a:avLst/>
            </a:prstGeom>
            <a:solidFill>
              <a:schemeClr val="tx1">
                <a:lumMod val="65000"/>
              </a:schemeClr>
            </a:solidFill>
            <a:ln w="12700" cap="sq"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10" name="Heptagon 9"/>
            <p:cNvSpPr/>
            <p:nvPr/>
          </p:nvSpPr>
          <p:spPr bwMode="auto">
            <a:xfrm>
              <a:off x="3505200" y="3522134"/>
              <a:ext cx="1905000" cy="1390952"/>
            </a:xfrm>
            <a:prstGeom prst="heptagon">
              <a:avLst/>
            </a:prstGeom>
            <a:solidFill>
              <a:schemeClr val="tx1">
                <a:lumMod val="65000"/>
              </a:schemeClr>
            </a:solidFill>
            <a:ln w="12700" cap="sq"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grpSp>
      <p:cxnSp>
        <p:nvCxnSpPr>
          <p:cNvPr id="11" name="Straight Connector 10"/>
          <p:cNvCxnSpPr/>
          <p:nvPr/>
        </p:nvCxnSpPr>
        <p:spPr bwMode="auto">
          <a:xfrm rot="5400000" flipH="1" flipV="1">
            <a:off x="4734983" y="2630834"/>
            <a:ext cx="1388534" cy="0"/>
          </a:xfrm>
          <a:prstGeom prst="line">
            <a:avLst/>
          </a:prstGeom>
          <a:solidFill>
            <a:schemeClr val="accent1"/>
          </a:solidFill>
          <a:ln w="12700" cap="sq" cmpd="sng" algn="ctr">
            <a:solidFill>
              <a:schemeClr val="bg1"/>
            </a:solidFill>
            <a:prstDash val="solid"/>
            <a:round/>
            <a:headEnd type="none" w="sm" len="sm"/>
            <a:tailEnd type="none" w="sm" len="sm"/>
          </a:ln>
          <a:effectLst/>
        </p:spPr>
      </p:cxnSp>
      <p:cxnSp>
        <p:nvCxnSpPr>
          <p:cNvPr id="12" name="Straight Connector 11"/>
          <p:cNvCxnSpPr/>
          <p:nvPr/>
        </p:nvCxnSpPr>
        <p:spPr bwMode="auto">
          <a:xfrm flipV="1">
            <a:off x="6193097" y="2751557"/>
            <a:ext cx="1466585" cy="849040"/>
          </a:xfrm>
          <a:prstGeom prst="line">
            <a:avLst/>
          </a:prstGeom>
          <a:solidFill>
            <a:schemeClr val="accent1"/>
          </a:solidFill>
          <a:ln w="12700" cap="sq" cmpd="sng" algn="ctr">
            <a:solidFill>
              <a:schemeClr val="bg1"/>
            </a:solidFill>
            <a:prstDash val="solid"/>
            <a:round/>
            <a:headEnd type="none" w="sm" len="sm"/>
            <a:tailEnd type="none" w="sm" len="sm"/>
          </a:ln>
          <a:effectLst/>
        </p:spPr>
      </p:cxnSp>
      <p:cxnSp>
        <p:nvCxnSpPr>
          <p:cNvPr id="13" name="Straight Connector 12"/>
          <p:cNvCxnSpPr/>
          <p:nvPr/>
        </p:nvCxnSpPr>
        <p:spPr bwMode="auto">
          <a:xfrm>
            <a:off x="6381755" y="4219631"/>
            <a:ext cx="1828809" cy="363191"/>
          </a:xfrm>
          <a:prstGeom prst="line">
            <a:avLst/>
          </a:prstGeom>
          <a:solidFill>
            <a:schemeClr val="accent1"/>
          </a:solidFill>
          <a:ln w="12700" cap="sq" cmpd="sng" algn="ctr">
            <a:solidFill>
              <a:schemeClr val="bg1"/>
            </a:solidFill>
            <a:prstDash val="solid"/>
            <a:round/>
            <a:headEnd type="none" w="sm" len="sm"/>
            <a:tailEnd type="none" w="sm" len="sm"/>
          </a:ln>
          <a:effectLst/>
        </p:spPr>
      </p:cxnSp>
      <p:cxnSp>
        <p:nvCxnSpPr>
          <p:cNvPr id="14" name="Straight Connector 13"/>
          <p:cNvCxnSpPr/>
          <p:nvPr/>
        </p:nvCxnSpPr>
        <p:spPr bwMode="auto">
          <a:xfrm rot="16200000" flipH="1">
            <a:off x="5592430" y="4976780"/>
            <a:ext cx="1335329" cy="813888"/>
          </a:xfrm>
          <a:prstGeom prst="line">
            <a:avLst/>
          </a:prstGeom>
          <a:solidFill>
            <a:schemeClr val="accent1"/>
          </a:solidFill>
          <a:ln w="12700" cap="sq" cmpd="sng" algn="ctr">
            <a:solidFill>
              <a:schemeClr val="bg1"/>
            </a:solidFill>
            <a:prstDash val="solid"/>
            <a:round/>
            <a:headEnd type="none" w="sm" len="sm"/>
            <a:tailEnd type="none" w="sm" len="sm"/>
          </a:ln>
          <a:effectLst/>
        </p:spPr>
      </p:cxnSp>
      <p:cxnSp>
        <p:nvCxnSpPr>
          <p:cNvPr id="15" name="Straight Connector 14"/>
          <p:cNvCxnSpPr/>
          <p:nvPr/>
        </p:nvCxnSpPr>
        <p:spPr bwMode="auto">
          <a:xfrm rot="5400000">
            <a:off x="3930742" y="4976780"/>
            <a:ext cx="1335329" cy="813888"/>
          </a:xfrm>
          <a:prstGeom prst="line">
            <a:avLst/>
          </a:prstGeom>
          <a:solidFill>
            <a:schemeClr val="accent1"/>
          </a:solidFill>
          <a:ln w="12700" cap="sq" cmpd="sng" algn="ctr">
            <a:solidFill>
              <a:schemeClr val="bg1"/>
            </a:solidFill>
            <a:prstDash val="solid"/>
            <a:round/>
            <a:headEnd type="none" w="sm" len="sm"/>
            <a:tailEnd type="none" w="sm" len="sm"/>
          </a:ln>
          <a:effectLst/>
        </p:spPr>
      </p:cxnSp>
      <p:cxnSp>
        <p:nvCxnSpPr>
          <p:cNvPr id="16" name="Straight Connector 15"/>
          <p:cNvCxnSpPr/>
          <p:nvPr/>
        </p:nvCxnSpPr>
        <p:spPr bwMode="auto">
          <a:xfrm rot="10800000" flipV="1">
            <a:off x="2647937" y="4219630"/>
            <a:ext cx="1828809" cy="363191"/>
          </a:xfrm>
          <a:prstGeom prst="line">
            <a:avLst/>
          </a:prstGeom>
          <a:solidFill>
            <a:schemeClr val="accent1"/>
          </a:solidFill>
          <a:ln w="12700" cap="sq" cmpd="sng" algn="ctr">
            <a:solidFill>
              <a:schemeClr val="bg1"/>
            </a:solidFill>
            <a:prstDash val="solid"/>
            <a:round/>
            <a:headEnd type="none" w="sm" len="sm"/>
            <a:tailEnd type="none" w="sm" len="sm"/>
          </a:ln>
          <a:effectLst/>
        </p:spPr>
      </p:cxnSp>
      <p:cxnSp>
        <p:nvCxnSpPr>
          <p:cNvPr id="17" name="Straight Connector 16"/>
          <p:cNvCxnSpPr/>
          <p:nvPr/>
        </p:nvCxnSpPr>
        <p:spPr bwMode="auto">
          <a:xfrm rot="10800000">
            <a:off x="3198819" y="2751557"/>
            <a:ext cx="1466585" cy="849040"/>
          </a:xfrm>
          <a:prstGeom prst="line">
            <a:avLst/>
          </a:prstGeom>
          <a:solidFill>
            <a:schemeClr val="accent1"/>
          </a:solidFill>
          <a:ln w="12700" cap="sq" cmpd="sng" algn="ctr">
            <a:solidFill>
              <a:schemeClr val="bg1"/>
            </a:solidFill>
            <a:prstDash val="solid"/>
            <a:round/>
            <a:headEnd type="none" w="sm" len="sm"/>
            <a:tailEnd type="none" w="sm" len="sm"/>
          </a:ln>
          <a:effectLst/>
        </p:spPr>
      </p:cxnSp>
      <p:sp>
        <p:nvSpPr>
          <p:cNvPr id="18" name="Oval 17"/>
          <p:cNvSpPr/>
          <p:nvPr/>
        </p:nvSpPr>
        <p:spPr bwMode="auto">
          <a:xfrm>
            <a:off x="3067050" y="2669992"/>
            <a:ext cx="304800" cy="228600"/>
          </a:xfrm>
          <a:prstGeom prst="ellipse">
            <a:avLst/>
          </a:prstGeom>
          <a:solidFill>
            <a:schemeClr val="accent1">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4</a:t>
            </a:r>
            <a:endParaRPr kumimoji="0" lang="en-US" sz="2400" b="1" i="0" u="none" strike="noStrike" cap="none" normalizeH="0" baseline="0" dirty="0" smtClean="0">
              <a:ln>
                <a:noFill/>
              </a:ln>
              <a:effectLst/>
              <a:latin typeface="Times New Roman" pitchFamily="18" charset="0"/>
            </a:endParaRPr>
          </a:p>
        </p:txBody>
      </p:sp>
      <p:sp>
        <p:nvSpPr>
          <p:cNvPr id="19" name="Oval 18"/>
          <p:cNvSpPr/>
          <p:nvPr/>
        </p:nvSpPr>
        <p:spPr bwMode="auto">
          <a:xfrm>
            <a:off x="5276850" y="1860367"/>
            <a:ext cx="304800" cy="228600"/>
          </a:xfrm>
          <a:prstGeom prst="ellipse">
            <a:avLst/>
          </a:prstGeom>
          <a:solidFill>
            <a:schemeClr val="accent1">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4</a:t>
            </a:r>
            <a:endParaRPr kumimoji="0" lang="en-US" sz="2400" b="1" i="0" u="none" strike="noStrike" cap="none" normalizeH="0" baseline="0" dirty="0" smtClean="0">
              <a:ln>
                <a:noFill/>
              </a:ln>
              <a:effectLst/>
              <a:latin typeface="Times New Roman" pitchFamily="18" charset="0"/>
            </a:endParaRPr>
          </a:p>
        </p:txBody>
      </p:sp>
      <p:sp>
        <p:nvSpPr>
          <p:cNvPr id="20" name="Oval 19"/>
          <p:cNvSpPr/>
          <p:nvPr/>
        </p:nvSpPr>
        <p:spPr bwMode="auto">
          <a:xfrm>
            <a:off x="3495675" y="2898592"/>
            <a:ext cx="304800" cy="228600"/>
          </a:xfrm>
          <a:prstGeom prst="ellipse">
            <a:avLst/>
          </a:prstGeom>
          <a:solidFill>
            <a:schemeClr val="accent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3</a:t>
            </a:r>
            <a:endParaRPr kumimoji="0" lang="en-US" sz="2400" b="1" i="0" u="none" strike="noStrike" cap="none" normalizeH="0" baseline="0" dirty="0" smtClean="0">
              <a:ln>
                <a:noFill/>
              </a:ln>
              <a:effectLst/>
              <a:latin typeface="Times New Roman" pitchFamily="18" charset="0"/>
            </a:endParaRPr>
          </a:p>
        </p:txBody>
      </p:sp>
      <p:sp>
        <p:nvSpPr>
          <p:cNvPr id="21" name="Oval 20"/>
          <p:cNvSpPr/>
          <p:nvPr/>
        </p:nvSpPr>
        <p:spPr bwMode="auto">
          <a:xfrm>
            <a:off x="5276850" y="2755717"/>
            <a:ext cx="304800" cy="228600"/>
          </a:xfrm>
          <a:prstGeom prst="ellipse">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schemeClr>
                </a:solidFill>
                <a:effectLst/>
                <a:latin typeface="Times New Roman" pitchFamily="18" charset="0"/>
              </a:rPr>
              <a:t>2</a:t>
            </a:r>
            <a:endParaRPr kumimoji="0" lang="en-US" sz="2400" b="1" i="0" u="none" strike="noStrike" cap="none" normalizeH="0" baseline="0" dirty="0" smtClean="0">
              <a:ln>
                <a:noFill/>
              </a:ln>
              <a:solidFill>
                <a:schemeClr val="tx1">
                  <a:lumMod val="75000"/>
                </a:schemeClr>
              </a:solidFill>
              <a:effectLst/>
              <a:latin typeface="Times New Roman" pitchFamily="18" charset="0"/>
            </a:endParaRPr>
          </a:p>
        </p:txBody>
      </p:sp>
      <p:sp>
        <p:nvSpPr>
          <p:cNvPr id="22" name="Oval 21"/>
          <p:cNvSpPr/>
          <p:nvPr/>
        </p:nvSpPr>
        <p:spPr bwMode="auto">
          <a:xfrm>
            <a:off x="4505325" y="3479617"/>
            <a:ext cx="304800" cy="228600"/>
          </a:xfrm>
          <a:prstGeom prst="ellipse">
            <a:avLst/>
          </a:prstGeom>
          <a:solidFill>
            <a:srgbClr val="FF9F9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1</a:t>
            </a:r>
            <a:endParaRPr kumimoji="0" lang="en-US" sz="2400" b="1" i="0" u="none" strike="noStrike" cap="none" normalizeH="0" baseline="0" dirty="0" smtClean="0">
              <a:ln>
                <a:noFill/>
              </a:ln>
              <a:effectLst/>
              <a:latin typeface="Times New Roman" pitchFamily="18" charset="0"/>
            </a:endParaRPr>
          </a:p>
        </p:txBody>
      </p:sp>
      <p:sp>
        <p:nvSpPr>
          <p:cNvPr id="23" name="Oval 22"/>
          <p:cNvSpPr/>
          <p:nvPr/>
        </p:nvSpPr>
        <p:spPr bwMode="auto">
          <a:xfrm>
            <a:off x="7486650" y="2650942"/>
            <a:ext cx="304800" cy="228600"/>
          </a:xfrm>
          <a:prstGeom prst="ellipse">
            <a:avLst/>
          </a:prstGeom>
          <a:solidFill>
            <a:schemeClr val="accent1">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4</a:t>
            </a:r>
            <a:endParaRPr kumimoji="0" lang="en-US" sz="2400" b="1" i="0" u="none" strike="noStrike" cap="none" normalizeH="0" baseline="0" dirty="0" smtClean="0">
              <a:ln>
                <a:noFill/>
              </a:ln>
              <a:effectLst/>
              <a:latin typeface="Times New Roman" pitchFamily="18" charset="0"/>
            </a:endParaRPr>
          </a:p>
        </p:txBody>
      </p:sp>
      <p:sp>
        <p:nvSpPr>
          <p:cNvPr id="24" name="Oval 23"/>
          <p:cNvSpPr/>
          <p:nvPr/>
        </p:nvSpPr>
        <p:spPr bwMode="auto">
          <a:xfrm>
            <a:off x="7067550" y="2927167"/>
            <a:ext cx="304800" cy="228600"/>
          </a:xfrm>
          <a:prstGeom prst="ellipse">
            <a:avLst/>
          </a:prstGeom>
          <a:solidFill>
            <a:schemeClr val="accent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3</a:t>
            </a:r>
            <a:endParaRPr kumimoji="0" lang="en-US" sz="2400" b="1" i="0" u="none" strike="noStrike" cap="none" normalizeH="0" baseline="0" dirty="0" smtClean="0">
              <a:ln>
                <a:noFill/>
              </a:ln>
              <a:effectLst/>
              <a:latin typeface="Times New Roman" pitchFamily="18" charset="0"/>
            </a:endParaRPr>
          </a:p>
        </p:txBody>
      </p:sp>
      <p:sp>
        <p:nvSpPr>
          <p:cNvPr id="25" name="Oval 24"/>
          <p:cNvSpPr/>
          <p:nvPr/>
        </p:nvSpPr>
        <p:spPr bwMode="auto">
          <a:xfrm>
            <a:off x="6534150" y="3231967"/>
            <a:ext cx="304800" cy="228600"/>
          </a:xfrm>
          <a:prstGeom prst="ellipse">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schemeClr>
                </a:solidFill>
                <a:effectLst/>
                <a:latin typeface="Times New Roman" pitchFamily="18" charset="0"/>
              </a:rPr>
              <a:t>2</a:t>
            </a:r>
            <a:endParaRPr kumimoji="0" lang="en-US" sz="2400" b="1" i="0" u="none" strike="noStrike" cap="none" normalizeH="0" baseline="0" dirty="0" smtClean="0">
              <a:ln>
                <a:noFill/>
              </a:ln>
              <a:solidFill>
                <a:schemeClr val="tx1">
                  <a:lumMod val="75000"/>
                </a:schemeClr>
              </a:solidFill>
              <a:effectLst/>
              <a:latin typeface="Times New Roman" pitchFamily="18" charset="0"/>
            </a:endParaRPr>
          </a:p>
        </p:txBody>
      </p:sp>
      <p:sp>
        <p:nvSpPr>
          <p:cNvPr id="26" name="Oval 25"/>
          <p:cNvSpPr/>
          <p:nvPr/>
        </p:nvSpPr>
        <p:spPr bwMode="auto">
          <a:xfrm>
            <a:off x="6057900" y="3489142"/>
            <a:ext cx="304800" cy="228600"/>
          </a:xfrm>
          <a:prstGeom prst="ellipse">
            <a:avLst/>
          </a:prstGeom>
          <a:solidFill>
            <a:srgbClr val="FF9F9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1</a:t>
            </a:r>
            <a:endParaRPr kumimoji="0" lang="en-US" sz="2400" b="1" i="0" u="none" strike="noStrike" cap="none" normalizeH="0" baseline="0" dirty="0" smtClean="0">
              <a:ln>
                <a:noFill/>
              </a:ln>
              <a:effectLst/>
              <a:latin typeface="Times New Roman" pitchFamily="18" charset="0"/>
            </a:endParaRPr>
          </a:p>
        </p:txBody>
      </p:sp>
      <p:sp>
        <p:nvSpPr>
          <p:cNvPr id="27" name="Oval 26"/>
          <p:cNvSpPr/>
          <p:nvPr/>
        </p:nvSpPr>
        <p:spPr bwMode="auto">
          <a:xfrm>
            <a:off x="2514600" y="4460692"/>
            <a:ext cx="304800" cy="228600"/>
          </a:xfrm>
          <a:prstGeom prst="ellipse">
            <a:avLst/>
          </a:prstGeom>
          <a:solidFill>
            <a:schemeClr val="accent1">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4</a:t>
            </a:r>
            <a:endParaRPr kumimoji="0" lang="en-US" sz="2400" b="1" i="0" u="none" strike="noStrike" cap="none" normalizeH="0" baseline="0" dirty="0" smtClean="0">
              <a:ln>
                <a:noFill/>
              </a:ln>
              <a:effectLst/>
              <a:latin typeface="Times New Roman" pitchFamily="18" charset="0"/>
            </a:endParaRPr>
          </a:p>
        </p:txBody>
      </p:sp>
      <p:sp>
        <p:nvSpPr>
          <p:cNvPr id="28" name="Oval 27"/>
          <p:cNvSpPr/>
          <p:nvPr/>
        </p:nvSpPr>
        <p:spPr bwMode="auto">
          <a:xfrm>
            <a:off x="3067050" y="4336867"/>
            <a:ext cx="304800" cy="228600"/>
          </a:xfrm>
          <a:prstGeom prst="ellipse">
            <a:avLst/>
          </a:prstGeom>
          <a:solidFill>
            <a:schemeClr val="accent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3</a:t>
            </a:r>
            <a:endParaRPr kumimoji="0" lang="en-US" sz="2400" b="1" i="0" u="none" strike="noStrike" cap="none" normalizeH="0" baseline="0" dirty="0" smtClean="0">
              <a:ln>
                <a:noFill/>
              </a:ln>
              <a:effectLst/>
              <a:latin typeface="Times New Roman" pitchFamily="18" charset="0"/>
            </a:endParaRPr>
          </a:p>
        </p:txBody>
      </p:sp>
      <p:sp>
        <p:nvSpPr>
          <p:cNvPr id="29" name="Oval 28"/>
          <p:cNvSpPr/>
          <p:nvPr/>
        </p:nvSpPr>
        <p:spPr bwMode="auto">
          <a:xfrm>
            <a:off x="3743325" y="4232092"/>
            <a:ext cx="304800" cy="228600"/>
          </a:xfrm>
          <a:prstGeom prst="ellipse">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schemeClr>
                </a:solidFill>
                <a:effectLst/>
                <a:latin typeface="Times New Roman" pitchFamily="18" charset="0"/>
              </a:rPr>
              <a:t>2</a:t>
            </a:r>
            <a:endParaRPr kumimoji="0" lang="en-US" sz="2400" b="1" i="0" u="none" strike="noStrike" cap="none" normalizeH="0" baseline="0" dirty="0" smtClean="0">
              <a:ln>
                <a:noFill/>
              </a:ln>
              <a:solidFill>
                <a:schemeClr val="tx1">
                  <a:lumMod val="75000"/>
                </a:schemeClr>
              </a:solidFill>
              <a:effectLst/>
              <a:latin typeface="Times New Roman" pitchFamily="18" charset="0"/>
            </a:endParaRPr>
          </a:p>
        </p:txBody>
      </p:sp>
      <p:sp>
        <p:nvSpPr>
          <p:cNvPr id="30" name="Oval 29"/>
          <p:cNvSpPr/>
          <p:nvPr/>
        </p:nvSpPr>
        <p:spPr bwMode="auto">
          <a:xfrm>
            <a:off x="4314825" y="4108267"/>
            <a:ext cx="304800" cy="228600"/>
          </a:xfrm>
          <a:prstGeom prst="ellipse">
            <a:avLst/>
          </a:prstGeom>
          <a:solidFill>
            <a:srgbClr val="FF9F9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1</a:t>
            </a:r>
            <a:endParaRPr kumimoji="0" lang="en-US" sz="2400" b="1" i="0" u="none" strike="noStrike" cap="none" normalizeH="0" baseline="0" dirty="0" smtClean="0">
              <a:ln>
                <a:noFill/>
              </a:ln>
              <a:effectLst/>
              <a:latin typeface="Times New Roman" pitchFamily="18" charset="0"/>
            </a:endParaRPr>
          </a:p>
        </p:txBody>
      </p:sp>
      <p:sp>
        <p:nvSpPr>
          <p:cNvPr id="31" name="Oval 30"/>
          <p:cNvSpPr/>
          <p:nvPr/>
        </p:nvSpPr>
        <p:spPr bwMode="auto">
          <a:xfrm>
            <a:off x="8010525" y="4460692"/>
            <a:ext cx="304800" cy="228600"/>
          </a:xfrm>
          <a:prstGeom prst="ellipse">
            <a:avLst/>
          </a:prstGeom>
          <a:solidFill>
            <a:schemeClr val="accent1">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4</a:t>
            </a:r>
            <a:endParaRPr kumimoji="0" lang="en-US" sz="2400" b="1" i="0" u="none" strike="noStrike" cap="none" normalizeH="0" baseline="0" dirty="0" smtClean="0">
              <a:ln>
                <a:noFill/>
              </a:ln>
              <a:effectLst/>
              <a:latin typeface="Times New Roman" pitchFamily="18" charset="0"/>
            </a:endParaRPr>
          </a:p>
        </p:txBody>
      </p:sp>
      <p:sp>
        <p:nvSpPr>
          <p:cNvPr id="32" name="Oval 31"/>
          <p:cNvSpPr/>
          <p:nvPr/>
        </p:nvSpPr>
        <p:spPr bwMode="auto">
          <a:xfrm>
            <a:off x="7496175" y="4346392"/>
            <a:ext cx="304800" cy="228600"/>
          </a:xfrm>
          <a:prstGeom prst="ellipse">
            <a:avLst/>
          </a:prstGeom>
          <a:solidFill>
            <a:schemeClr val="accent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3</a:t>
            </a:r>
            <a:endParaRPr kumimoji="0" lang="en-US" sz="2400" b="1" i="0" u="none" strike="noStrike" cap="none" normalizeH="0" baseline="0" dirty="0" smtClean="0">
              <a:ln>
                <a:noFill/>
              </a:ln>
              <a:effectLst/>
              <a:latin typeface="Times New Roman" pitchFamily="18" charset="0"/>
            </a:endParaRPr>
          </a:p>
        </p:txBody>
      </p:sp>
      <p:sp>
        <p:nvSpPr>
          <p:cNvPr id="33" name="Oval 32"/>
          <p:cNvSpPr/>
          <p:nvPr/>
        </p:nvSpPr>
        <p:spPr bwMode="auto">
          <a:xfrm>
            <a:off x="6791325" y="4213042"/>
            <a:ext cx="304800" cy="228600"/>
          </a:xfrm>
          <a:prstGeom prst="ellipse">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schemeClr>
                </a:solidFill>
                <a:effectLst/>
                <a:latin typeface="Times New Roman" pitchFamily="18" charset="0"/>
              </a:rPr>
              <a:t>2</a:t>
            </a:r>
            <a:endParaRPr kumimoji="0" lang="en-US" sz="2400" b="1" i="0" u="none" strike="noStrike" cap="none" normalizeH="0" baseline="0" dirty="0" smtClean="0">
              <a:ln>
                <a:noFill/>
              </a:ln>
              <a:solidFill>
                <a:schemeClr val="tx1">
                  <a:lumMod val="75000"/>
                </a:schemeClr>
              </a:solidFill>
              <a:effectLst/>
              <a:latin typeface="Times New Roman" pitchFamily="18" charset="0"/>
            </a:endParaRPr>
          </a:p>
        </p:txBody>
      </p:sp>
      <p:sp>
        <p:nvSpPr>
          <p:cNvPr id="34" name="Oval 33"/>
          <p:cNvSpPr/>
          <p:nvPr/>
        </p:nvSpPr>
        <p:spPr bwMode="auto">
          <a:xfrm>
            <a:off x="6210300" y="4089217"/>
            <a:ext cx="304800" cy="228600"/>
          </a:xfrm>
          <a:prstGeom prst="ellipse">
            <a:avLst/>
          </a:prstGeom>
          <a:solidFill>
            <a:srgbClr val="FF9F9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1</a:t>
            </a:r>
            <a:endParaRPr kumimoji="0" lang="en-US" sz="2400" b="1" i="0" u="none" strike="noStrike" cap="none" normalizeH="0" baseline="0" dirty="0" smtClean="0">
              <a:ln>
                <a:noFill/>
              </a:ln>
              <a:effectLst/>
              <a:latin typeface="Times New Roman" pitchFamily="18" charset="0"/>
            </a:endParaRPr>
          </a:p>
        </p:txBody>
      </p:sp>
      <p:sp>
        <p:nvSpPr>
          <p:cNvPr id="35" name="Oval 34"/>
          <p:cNvSpPr/>
          <p:nvPr/>
        </p:nvSpPr>
        <p:spPr bwMode="auto">
          <a:xfrm>
            <a:off x="6486525" y="5927542"/>
            <a:ext cx="304800" cy="228600"/>
          </a:xfrm>
          <a:prstGeom prst="ellipse">
            <a:avLst/>
          </a:prstGeom>
          <a:solidFill>
            <a:schemeClr val="accent1">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4</a:t>
            </a:r>
            <a:endParaRPr kumimoji="0" lang="en-US" sz="2400" b="1" i="0" u="none" strike="noStrike" cap="none" normalizeH="0" baseline="0" dirty="0" smtClean="0">
              <a:ln>
                <a:noFill/>
              </a:ln>
              <a:effectLst/>
              <a:latin typeface="Times New Roman" pitchFamily="18" charset="0"/>
            </a:endParaRPr>
          </a:p>
        </p:txBody>
      </p:sp>
      <p:sp>
        <p:nvSpPr>
          <p:cNvPr id="36" name="Oval 35"/>
          <p:cNvSpPr/>
          <p:nvPr/>
        </p:nvSpPr>
        <p:spPr bwMode="auto">
          <a:xfrm>
            <a:off x="6267450" y="5517967"/>
            <a:ext cx="304800" cy="228600"/>
          </a:xfrm>
          <a:prstGeom prst="ellipse">
            <a:avLst/>
          </a:prstGeom>
          <a:solidFill>
            <a:schemeClr val="accent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3</a:t>
            </a:r>
            <a:endParaRPr kumimoji="0" lang="en-US" sz="2400" b="1" i="0" u="none" strike="noStrike" cap="none" normalizeH="0" baseline="0" dirty="0" smtClean="0">
              <a:ln>
                <a:noFill/>
              </a:ln>
              <a:effectLst/>
              <a:latin typeface="Times New Roman" pitchFamily="18" charset="0"/>
            </a:endParaRPr>
          </a:p>
        </p:txBody>
      </p:sp>
      <p:sp>
        <p:nvSpPr>
          <p:cNvPr id="37" name="Oval 36"/>
          <p:cNvSpPr/>
          <p:nvPr/>
        </p:nvSpPr>
        <p:spPr bwMode="auto">
          <a:xfrm>
            <a:off x="5943600" y="5013142"/>
            <a:ext cx="304800" cy="228600"/>
          </a:xfrm>
          <a:prstGeom prst="ellipse">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schemeClr>
                </a:solidFill>
                <a:effectLst/>
                <a:latin typeface="Times New Roman" pitchFamily="18" charset="0"/>
              </a:rPr>
              <a:t>2</a:t>
            </a:r>
            <a:endParaRPr kumimoji="0" lang="en-US" sz="2400" b="1" i="0" u="none" strike="noStrike" cap="none" normalizeH="0" baseline="0" dirty="0" smtClean="0">
              <a:ln>
                <a:noFill/>
              </a:ln>
              <a:solidFill>
                <a:schemeClr val="tx1">
                  <a:lumMod val="75000"/>
                </a:schemeClr>
              </a:solidFill>
              <a:effectLst/>
              <a:latin typeface="Times New Roman" pitchFamily="18" charset="0"/>
            </a:endParaRPr>
          </a:p>
        </p:txBody>
      </p:sp>
      <p:sp>
        <p:nvSpPr>
          <p:cNvPr id="38" name="Oval 37"/>
          <p:cNvSpPr/>
          <p:nvPr/>
        </p:nvSpPr>
        <p:spPr bwMode="auto">
          <a:xfrm>
            <a:off x="5705475" y="4613092"/>
            <a:ext cx="304800" cy="228600"/>
          </a:xfrm>
          <a:prstGeom prst="ellipse">
            <a:avLst/>
          </a:prstGeom>
          <a:solidFill>
            <a:srgbClr val="FF9F9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1</a:t>
            </a:r>
            <a:endParaRPr kumimoji="0" lang="en-US" sz="2400" b="1" i="0" u="none" strike="noStrike" cap="none" normalizeH="0" baseline="0" dirty="0" smtClean="0">
              <a:ln>
                <a:noFill/>
              </a:ln>
              <a:effectLst/>
              <a:latin typeface="Times New Roman" pitchFamily="18" charset="0"/>
            </a:endParaRPr>
          </a:p>
        </p:txBody>
      </p:sp>
      <p:sp>
        <p:nvSpPr>
          <p:cNvPr id="39" name="Oval 38"/>
          <p:cNvSpPr/>
          <p:nvPr/>
        </p:nvSpPr>
        <p:spPr bwMode="auto">
          <a:xfrm>
            <a:off x="4038600" y="5927542"/>
            <a:ext cx="304800" cy="228600"/>
          </a:xfrm>
          <a:prstGeom prst="ellipse">
            <a:avLst/>
          </a:prstGeom>
          <a:solidFill>
            <a:schemeClr val="accent1">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4</a:t>
            </a:r>
            <a:endParaRPr kumimoji="0" lang="en-US" sz="2400" b="1" i="0" u="none" strike="noStrike" cap="none" normalizeH="0" baseline="0" dirty="0" smtClean="0">
              <a:ln>
                <a:noFill/>
              </a:ln>
              <a:effectLst/>
              <a:latin typeface="Times New Roman" pitchFamily="18" charset="0"/>
            </a:endParaRPr>
          </a:p>
        </p:txBody>
      </p:sp>
      <p:sp>
        <p:nvSpPr>
          <p:cNvPr id="40" name="Oval 39"/>
          <p:cNvSpPr/>
          <p:nvPr/>
        </p:nvSpPr>
        <p:spPr bwMode="auto">
          <a:xfrm>
            <a:off x="4286250" y="5498917"/>
            <a:ext cx="304800" cy="228600"/>
          </a:xfrm>
          <a:prstGeom prst="ellipse">
            <a:avLst/>
          </a:prstGeom>
          <a:solidFill>
            <a:schemeClr val="accent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3</a:t>
            </a:r>
            <a:endParaRPr kumimoji="0" lang="en-US" sz="2400" b="1" i="0" u="none" strike="noStrike" cap="none" normalizeH="0" baseline="0" dirty="0" smtClean="0">
              <a:ln>
                <a:noFill/>
              </a:ln>
              <a:effectLst/>
              <a:latin typeface="Times New Roman" pitchFamily="18" charset="0"/>
            </a:endParaRPr>
          </a:p>
        </p:txBody>
      </p:sp>
      <p:sp>
        <p:nvSpPr>
          <p:cNvPr id="41" name="Oval 40"/>
          <p:cNvSpPr/>
          <p:nvPr/>
        </p:nvSpPr>
        <p:spPr bwMode="auto">
          <a:xfrm>
            <a:off x="4581525" y="5022667"/>
            <a:ext cx="304800" cy="228600"/>
          </a:xfrm>
          <a:prstGeom prst="ellipse">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schemeClr>
                </a:solidFill>
                <a:effectLst/>
                <a:latin typeface="Times New Roman" pitchFamily="18" charset="0"/>
              </a:rPr>
              <a:t>2</a:t>
            </a:r>
            <a:endParaRPr kumimoji="0" lang="en-US" sz="2400" b="1" i="0" u="none" strike="noStrike" cap="none" normalizeH="0" baseline="0" dirty="0" smtClean="0">
              <a:ln>
                <a:noFill/>
              </a:ln>
              <a:solidFill>
                <a:schemeClr val="tx1">
                  <a:lumMod val="75000"/>
                </a:schemeClr>
              </a:solidFill>
              <a:effectLst/>
              <a:latin typeface="Times New Roman" pitchFamily="18" charset="0"/>
            </a:endParaRPr>
          </a:p>
        </p:txBody>
      </p:sp>
      <p:sp>
        <p:nvSpPr>
          <p:cNvPr id="42" name="Oval 41"/>
          <p:cNvSpPr/>
          <p:nvPr/>
        </p:nvSpPr>
        <p:spPr bwMode="auto">
          <a:xfrm>
            <a:off x="4838700" y="4613092"/>
            <a:ext cx="304800" cy="228600"/>
          </a:xfrm>
          <a:prstGeom prst="ellipse">
            <a:avLst/>
          </a:prstGeom>
          <a:solidFill>
            <a:srgbClr val="FF9F9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1</a:t>
            </a:r>
            <a:endParaRPr kumimoji="0" lang="en-US" sz="2400" b="1" i="0" u="none" strike="noStrike" cap="none" normalizeH="0" baseline="0" dirty="0" smtClean="0">
              <a:ln>
                <a:noFill/>
              </a:ln>
              <a:effectLst/>
              <a:latin typeface="Times New Roman" pitchFamily="18" charset="0"/>
            </a:endParaRPr>
          </a:p>
        </p:txBody>
      </p:sp>
      <p:sp>
        <p:nvSpPr>
          <p:cNvPr id="43" name="Oval 42"/>
          <p:cNvSpPr/>
          <p:nvPr/>
        </p:nvSpPr>
        <p:spPr bwMode="auto">
          <a:xfrm>
            <a:off x="5267325" y="2269942"/>
            <a:ext cx="304800" cy="228600"/>
          </a:xfrm>
          <a:prstGeom prst="ellipse">
            <a:avLst/>
          </a:prstGeom>
          <a:solidFill>
            <a:schemeClr val="accent2">
              <a:lumMod val="50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3</a:t>
            </a:r>
            <a:endParaRPr kumimoji="0" lang="en-US" sz="2400" b="1" i="0" u="none" strike="noStrike" cap="none" normalizeH="0" baseline="0" dirty="0" smtClean="0">
              <a:ln>
                <a:noFill/>
              </a:ln>
              <a:effectLst/>
              <a:latin typeface="Times New Roman" pitchFamily="18" charset="0"/>
            </a:endParaRPr>
          </a:p>
        </p:txBody>
      </p:sp>
      <p:sp>
        <p:nvSpPr>
          <p:cNvPr id="44" name="Oval 43"/>
          <p:cNvSpPr/>
          <p:nvPr/>
        </p:nvSpPr>
        <p:spPr bwMode="auto">
          <a:xfrm>
            <a:off x="4019550" y="3231967"/>
            <a:ext cx="304800" cy="228600"/>
          </a:xfrm>
          <a:prstGeom prst="ellipse">
            <a:avLst/>
          </a:prstGeom>
          <a:solidFill>
            <a:srgbClr val="FFFF99"/>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lumMod val="75000"/>
                  </a:schemeClr>
                </a:solidFill>
                <a:effectLst/>
                <a:latin typeface="Times New Roman" pitchFamily="18" charset="0"/>
              </a:rPr>
              <a:t>2</a:t>
            </a:r>
            <a:endParaRPr kumimoji="0" lang="en-US" sz="2400" b="1" i="0" u="none" strike="noStrike" cap="none" normalizeH="0" baseline="0" dirty="0" smtClean="0">
              <a:ln>
                <a:noFill/>
              </a:ln>
              <a:solidFill>
                <a:schemeClr val="tx1">
                  <a:lumMod val="75000"/>
                </a:schemeClr>
              </a:solidFill>
              <a:effectLst/>
              <a:latin typeface="Times New Roman" pitchFamily="18" charset="0"/>
            </a:endParaRPr>
          </a:p>
        </p:txBody>
      </p:sp>
      <p:sp>
        <p:nvSpPr>
          <p:cNvPr id="45" name="Oval 44"/>
          <p:cNvSpPr/>
          <p:nvPr/>
        </p:nvSpPr>
        <p:spPr bwMode="auto">
          <a:xfrm>
            <a:off x="5267325" y="3241492"/>
            <a:ext cx="304800" cy="228600"/>
          </a:xfrm>
          <a:prstGeom prst="ellipse">
            <a:avLst/>
          </a:prstGeom>
          <a:solidFill>
            <a:srgbClr val="FF9F9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Times New Roman" pitchFamily="18" charset="0"/>
              </a:rPr>
              <a:t>1</a:t>
            </a:r>
            <a:endParaRPr kumimoji="0" lang="en-US" sz="2400" b="1" i="0" u="none" strike="noStrike" cap="none" normalizeH="0" baseline="0" dirty="0" smtClean="0">
              <a:ln>
                <a:noFill/>
              </a:ln>
              <a:effectLst/>
              <a:latin typeface="Times New Roman" pitchFamily="18" charset="0"/>
            </a:endParaRPr>
          </a:p>
        </p:txBody>
      </p:sp>
      <p:sp>
        <p:nvSpPr>
          <p:cNvPr id="46" name="TextBox 45"/>
          <p:cNvSpPr txBox="1"/>
          <p:nvPr/>
        </p:nvSpPr>
        <p:spPr>
          <a:xfrm>
            <a:off x="4610100" y="1600200"/>
            <a:ext cx="1447800" cy="307777"/>
          </a:xfrm>
          <a:prstGeom prst="rect">
            <a:avLst/>
          </a:prstGeom>
          <a:noFill/>
        </p:spPr>
        <p:txBody>
          <a:bodyPr wrap="square" rtlCol="0">
            <a:spAutoFit/>
          </a:bodyPr>
          <a:lstStyle/>
          <a:p>
            <a:pPr algn="ctr"/>
            <a:r>
              <a:rPr lang="en-US" sz="1400" dirty="0" smtClean="0"/>
              <a:t>PEOPLE</a:t>
            </a:r>
            <a:endParaRPr lang="en-US" sz="1400" dirty="0"/>
          </a:p>
        </p:txBody>
      </p:sp>
      <p:sp>
        <p:nvSpPr>
          <p:cNvPr id="47" name="TextBox 46"/>
          <p:cNvSpPr txBox="1"/>
          <p:nvPr/>
        </p:nvSpPr>
        <p:spPr>
          <a:xfrm>
            <a:off x="1123950" y="4451167"/>
            <a:ext cx="1447800" cy="307777"/>
          </a:xfrm>
          <a:prstGeom prst="rect">
            <a:avLst/>
          </a:prstGeom>
          <a:noFill/>
        </p:spPr>
        <p:txBody>
          <a:bodyPr wrap="square" rtlCol="0">
            <a:spAutoFit/>
          </a:bodyPr>
          <a:lstStyle/>
          <a:p>
            <a:pPr algn="r"/>
            <a:r>
              <a:rPr lang="en-US" sz="1400" dirty="0" smtClean="0"/>
              <a:t>PROPOSAL</a:t>
            </a:r>
            <a:endParaRPr lang="en-US" sz="1400" dirty="0"/>
          </a:p>
        </p:txBody>
      </p:sp>
      <p:sp>
        <p:nvSpPr>
          <p:cNvPr id="48" name="TextBox 47"/>
          <p:cNvSpPr txBox="1"/>
          <p:nvPr/>
        </p:nvSpPr>
        <p:spPr>
          <a:xfrm rot="18988594">
            <a:off x="2061893" y="2255397"/>
            <a:ext cx="1447800" cy="523220"/>
          </a:xfrm>
          <a:prstGeom prst="rect">
            <a:avLst/>
          </a:prstGeom>
          <a:noFill/>
        </p:spPr>
        <p:txBody>
          <a:bodyPr wrap="square" rtlCol="0">
            <a:spAutoFit/>
          </a:bodyPr>
          <a:lstStyle/>
          <a:p>
            <a:pPr algn="ctr"/>
            <a:r>
              <a:rPr lang="en-US" sz="1400" dirty="0" smtClean="0"/>
              <a:t>QUALITY OF LIFE</a:t>
            </a:r>
            <a:endParaRPr lang="en-US" sz="1400" dirty="0"/>
          </a:p>
        </p:txBody>
      </p:sp>
      <p:sp>
        <p:nvSpPr>
          <p:cNvPr id="49" name="TextBox 48"/>
          <p:cNvSpPr txBox="1"/>
          <p:nvPr/>
        </p:nvSpPr>
        <p:spPr>
          <a:xfrm rot="20778880">
            <a:off x="6134100" y="6139294"/>
            <a:ext cx="1447800" cy="307777"/>
          </a:xfrm>
          <a:prstGeom prst="rect">
            <a:avLst/>
          </a:prstGeom>
          <a:noFill/>
        </p:spPr>
        <p:txBody>
          <a:bodyPr wrap="square" rtlCol="0">
            <a:spAutoFit/>
          </a:bodyPr>
          <a:lstStyle/>
          <a:p>
            <a:pPr algn="ctr"/>
            <a:r>
              <a:rPr lang="en-US" sz="1400" dirty="0" smtClean="0"/>
              <a:t>DECISION</a:t>
            </a:r>
            <a:endParaRPr lang="en-US" sz="1400" dirty="0"/>
          </a:p>
        </p:txBody>
      </p:sp>
      <p:sp>
        <p:nvSpPr>
          <p:cNvPr id="50" name="TextBox 49"/>
          <p:cNvSpPr txBox="1"/>
          <p:nvPr/>
        </p:nvSpPr>
        <p:spPr>
          <a:xfrm>
            <a:off x="8382000" y="4432117"/>
            <a:ext cx="1447800" cy="307777"/>
          </a:xfrm>
          <a:prstGeom prst="rect">
            <a:avLst/>
          </a:prstGeom>
          <a:noFill/>
        </p:spPr>
        <p:txBody>
          <a:bodyPr wrap="square" rtlCol="0">
            <a:spAutoFit/>
          </a:bodyPr>
          <a:lstStyle/>
          <a:p>
            <a:r>
              <a:rPr lang="en-US" sz="1400" dirty="0" smtClean="0"/>
              <a:t>TOOLS</a:t>
            </a:r>
            <a:endParaRPr lang="en-US" sz="1400" dirty="0"/>
          </a:p>
        </p:txBody>
      </p:sp>
      <p:sp>
        <p:nvSpPr>
          <p:cNvPr id="51" name="TextBox 50"/>
          <p:cNvSpPr txBox="1"/>
          <p:nvPr/>
        </p:nvSpPr>
        <p:spPr>
          <a:xfrm rot="2175331">
            <a:off x="7324724" y="2434070"/>
            <a:ext cx="1447800" cy="307777"/>
          </a:xfrm>
          <a:prstGeom prst="rect">
            <a:avLst/>
          </a:prstGeom>
          <a:noFill/>
        </p:spPr>
        <p:txBody>
          <a:bodyPr wrap="square" rtlCol="0">
            <a:spAutoFit/>
          </a:bodyPr>
          <a:lstStyle/>
          <a:p>
            <a:pPr algn="ctr"/>
            <a:r>
              <a:rPr lang="en-US" sz="1400" dirty="0" smtClean="0"/>
              <a:t>PROCESS</a:t>
            </a:r>
            <a:endParaRPr lang="en-US" sz="1400" dirty="0"/>
          </a:p>
        </p:txBody>
      </p:sp>
      <p:sp>
        <p:nvSpPr>
          <p:cNvPr id="52" name="TextBox 51"/>
          <p:cNvSpPr txBox="1"/>
          <p:nvPr/>
        </p:nvSpPr>
        <p:spPr>
          <a:xfrm rot="797478">
            <a:off x="3368789" y="6182105"/>
            <a:ext cx="1447800" cy="307777"/>
          </a:xfrm>
          <a:prstGeom prst="rect">
            <a:avLst/>
          </a:prstGeom>
          <a:noFill/>
        </p:spPr>
        <p:txBody>
          <a:bodyPr wrap="square" rtlCol="0">
            <a:spAutoFit/>
          </a:bodyPr>
          <a:lstStyle/>
          <a:p>
            <a:pPr algn="ctr"/>
            <a:r>
              <a:rPr lang="en-US" sz="1400" dirty="0" smtClean="0"/>
              <a:t>SOLUTION</a:t>
            </a:r>
            <a:endParaRPr lang="en-US" sz="1400" dirty="0"/>
          </a:p>
        </p:txBody>
      </p:sp>
      <p:sp>
        <p:nvSpPr>
          <p:cNvPr id="53" name="Rectangle 52"/>
          <p:cNvSpPr/>
          <p:nvPr/>
        </p:nvSpPr>
        <p:spPr>
          <a:xfrm>
            <a:off x="0" y="1619071"/>
            <a:ext cx="2743200" cy="1200329"/>
          </a:xfrm>
          <a:prstGeom prst="rect">
            <a:avLst/>
          </a:prstGeom>
        </p:spPr>
        <p:txBody>
          <a:bodyPr wrap="square">
            <a:spAutoFit/>
          </a:bodyPr>
          <a:lstStyle/>
          <a:p>
            <a:r>
              <a:rPr lang="en-US" b="1" dirty="0" smtClean="0">
                <a:effectLst>
                  <a:outerShdw blurRad="38100" dist="38100" dir="2700000" algn="tl">
                    <a:srgbClr val="000000"/>
                  </a:outerShdw>
                </a:effectLst>
                <a:ea typeface="Calibri"/>
                <a:cs typeface="Times New Roman"/>
              </a:rPr>
              <a:t>The Graphic Gives You </a:t>
            </a:r>
            <a:br>
              <a:rPr lang="en-US" b="1" dirty="0" smtClean="0">
                <a:effectLst>
                  <a:outerShdw blurRad="38100" dist="38100" dir="2700000" algn="tl">
                    <a:srgbClr val="000000"/>
                  </a:outerShdw>
                </a:effectLst>
                <a:ea typeface="Calibri"/>
                <a:cs typeface="Times New Roman"/>
              </a:rPr>
            </a:br>
            <a:r>
              <a:rPr lang="en-US" b="1" dirty="0" smtClean="0">
                <a:effectLst>
                  <a:outerShdw blurRad="38100" dist="38100" dir="2700000" algn="tl">
                    <a:srgbClr val="000000"/>
                  </a:outerShdw>
                </a:effectLst>
                <a:ea typeface="Calibri"/>
                <a:cs typeface="Times New Roman"/>
              </a:rPr>
              <a:t>a Clear Indication of </a:t>
            </a:r>
            <a:br>
              <a:rPr lang="en-US" b="1" dirty="0" smtClean="0">
                <a:effectLst>
                  <a:outerShdw blurRad="38100" dist="38100" dir="2700000" algn="tl">
                    <a:srgbClr val="000000"/>
                  </a:outerShdw>
                </a:effectLst>
                <a:ea typeface="Calibri"/>
                <a:cs typeface="Times New Roman"/>
              </a:rPr>
            </a:br>
            <a:r>
              <a:rPr lang="en-US" b="1" dirty="0" smtClean="0">
                <a:effectLst>
                  <a:outerShdw blurRad="38100" dist="38100" dir="2700000" algn="tl">
                    <a:srgbClr val="000000"/>
                  </a:outerShdw>
                </a:effectLst>
                <a:ea typeface="Calibri"/>
                <a:cs typeface="Times New Roman"/>
              </a:rPr>
              <a:t>Where You Need to </a:t>
            </a:r>
            <a:br>
              <a:rPr lang="en-US" b="1" dirty="0" smtClean="0">
                <a:effectLst>
                  <a:outerShdw blurRad="38100" dist="38100" dir="2700000" algn="tl">
                    <a:srgbClr val="000000"/>
                  </a:outerShdw>
                </a:effectLst>
                <a:ea typeface="Calibri"/>
                <a:cs typeface="Times New Roman"/>
              </a:rPr>
            </a:br>
            <a:r>
              <a:rPr lang="en-US" b="1" dirty="0" smtClean="0">
                <a:effectLst>
                  <a:outerShdw blurRad="38100" dist="38100" dir="2700000" algn="tl">
                    <a:srgbClr val="000000"/>
                  </a:outerShdw>
                </a:effectLst>
                <a:ea typeface="Calibri"/>
                <a:cs typeface="Times New Roman"/>
              </a:rPr>
              <a:t>Focus Your Energy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8610600" cy="4724400"/>
          </a:xfrm>
        </p:spPr>
        <p:txBody>
          <a:bodyPr>
            <a:normAutofit fontScale="92500" lnSpcReduction="20000"/>
          </a:bodyPr>
          <a:lstStyle/>
          <a:p>
            <a:r>
              <a:rPr lang="en-US" sz="1800" dirty="0" smtClean="0"/>
              <a:t>7-Step Company Assessment questionnaire is available at:</a:t>
            </a:r>
          </a:p>
          <a:p>
            <a:pPr lvl="1"/>
            <a:r>
              <a:rPr lang="en-US" sz="1800" dirty="0">
                <a:solidFill>
                  <a:schemeClr val="accent2"/>
                </a:solidFill>
                <a:ea typeface="+mn-ea"/>
                <a:cs typeface="+mn-cs"/>
                <a:hlinkClick r:id="rId2"/>
              </a:rPr>
              <a:t>http://</a:t>
            </a:r>
            <a:r>
              <a:rPr lang="en-US" sz="1800" dirty="0" smtClean="0">
                <a:solidFill>
                  <a:schemeClr val="accent2"/>
                </a:solidFill>
                <a:ea typeface="+mn-ea"/>
                <a:cs typeface="+mn-cs"/>
                <a:hlinkClick r:id="rId2"/>
              </a:rPr>
              <a:t>survey.constantcontact.com/survey/a07e5kzog74gyehsryv/a001gzbeqa56/greeting</a:t>
            </a:r>
            <a:endParaRPr lang="en-US" sz="1800" dirty="0" smtClean="0">
              <a:solidFill>
                <a:schemeClr val="accent2"/>
              </a:solidFill>
              <a:ea typeface="+mn-ea"/>
              <a:cs typeface="+mn-cs"/>
            </a:endParaRPr>
          </a:p>
          <a:p>
            <a:pPr>
              <a:spcBef>
                <a:spcPts val="600"/>
              </a:spcBef>
            </a:pPr>
            <a:r>
              <a:rPr lang="en-US" sz="1800" dirty="0" smtClean="0"/>
              <a:t>Presentation </a:t>
            </a:r>
            <a:r>
              <a:rPr lang="en-US" sz="1800" dirty="0" smtClean="0"/>
              <a:t>slides, scoring criteria, and graphic scorecard are on our website at </a:t>
            </a:r>
            <a:r>
              <a:rPr lang="en-US" sz="2200" dirty="0" smtClean="0"/>
              <a:t>	</a:t>
            </a:r>
            <a:endParaRPr lang="en-US" sz="2200" dirty="0" smtClean="0"/>
          </a:p>
          <a:p>
            <a:pPr lvl="1"/>
            <a:r>
              <a:rPr lang="en-US" sz="1800" dirty="0" smtClean="0">
                <a:solidFill>
                  <a:schemeClr val="accent2"/>
                </a:solidFill>
                <a:hlinkClick r:id="rId3"/>
              </a:rPr>
              <a:t>www.LohfeldConsulting.com</a:t>
            </a:r>
            <a:r>
              <a:rPr lang="en-US" sz="1800" dirty="0" smtClean="0">
                <a:solidFill>
                  <a:schemeClr val="accent2"/>
                </a:solidFill>
              </a:rPr>
              <a:t> </a:t>
            </a:r>
            <a:endParaRPr lang="en-US" sz="1800" dirty="0" smtClean="0">
              <a:solidFill>
                <a:schemeClr val="accent2"/>
              </a:solidFill>
            </a:endParaRPr>
          </a:p>
          <a:p>
            <a:pPr lvl="1"/>
            <a:r>
              <a:rPr lang="en-US" sz="1800" dirty="0">
                <a:solidFill>
                  <a:schemeClr val="accent2"/>
                </a:solidFill>
                <a:ea typeface="+mn-ea"/>
                <a:cs typeface="+mn-cs"/>
                <a:hlinkClick r:id="rId4"/>
              </a:rPr>
              <a:t>http://www.lohfeldconsulting.com/news-knowledge/2012/03/improving-win-rates-%E2%80%93-strategies-and-tactics-to-raise-your-success</a:t>
            </a:r>
            <a:r>
              <a:rPr lang="en-US" sz="1800" dirty="0" smtClean="0">
                <a:solidFill>
                  <a:schemeClr val="accent2"/>
                </a:solidFill>
                <a:ea typeface="+mn-ea"/>
                <a:cs typeface="+mn-cs"/>
                <a:hlinkClick r:id="rId4"/>
              </a:rPr>
              <a:t>/</a:t>
            </a:r>
            <a:endParaRPr lang="en-US" sz="1800" dirty="0" smtClean="0">
              <a:solidFill>
                <a:schemeClr val="accent2"/>
              </a:solidFill>
              <a:ea typeface="+mn-ea"/>
              <a:cs typeface="+mn-cs"/>
            </a:endParaRPr>
          </a:p>
          <a:p>
            <a:pPr>
              <a:spcBef>
                <a:spcPts val="600"/>
              </a:spcBef>
            </a:pPr>
            <a:r>
              <a:rPr lang="en-US" sz="1800" dirty="0" smtClean="0"/>
              <a:t>More </a:t>
            </a:r>
            <a:r>
              <a:rPr lang="en-US" sz="1800" dirty="0"/>
              <a:t>information about productivity tools can be found in Beth Wingate’s presentation:</a:t>
            </a:r>
          </a:p>
          <a:p>
            <a:pPr lvl="1"/>
            <a:r>
              <a:rPr lang="en-US" sz="1800" dirty="0">
                <a:solidFill>
                  <a:schemeClr val="accent2"/>
                </a:solidFill>
                <a:ea typeface="+mn-ea"/>
                <a:cs typeface="+mn-cs"/>
              </a:rPr>
              <a:t>http://www.lohfeldconsulting.com/news-knowledge/2011/06/appmaven%E2%80%99s-secret-arsenal-tools-and-apps-to-achieve-victory-apmp-2011-6-3-11/</a:t>
            </a:r>
          </a:p>
          <a:p>
            <a:pPr>
              <a:spcBef>
                <a:spcPts val="1200"/>
              </a:spcBef>
            </a:pPr>
            <a:r>
              <a:rPr lang="en-US" sz="1800" dirty="0" smtClean="0"/>
              <a:t>Upcoming training classes </a:t>
            </a:r>
            <a:r>
              <a:rPr lang="en-US" sz="1800" dirty="0" smtClean="0">
                <a:solidFill>
                  <a:schemeClr val="accent2"/>
                </a:solidFill>
              </a:rPr>
              <a:t>(</a:t>
            </a:r>
            <a:r>
              <a:rPr lang="en-US" sz="1800" dirty="0" smtClean="0">
                <a:solidFill>
                  <a:schemeClr val="accent2"/>
                </a:solidFill>
                <a:hlinkClick r:id="rId5"/>
              </a:rPr>
              <a:t>http://www.lohfeldconsulting.com/about/events</a:t>
            </a:r>
            <a:r>
              <a:rPr lang="en-US" sz="1800" dirty="0" smtClean="0">
                <a:solidFill>
                  <a:schemeClr val="accent2"/>
                </a:solidFill>
              </a:rPr>
              <a:t>)</a:t>
            </a:r>
            <a:endParaRPr lang="en-US" sz="1800" dirty="0" smtClean="0">
              <a:solidFill>
                <a:schemeClr val="accent2"/>
              </a:solidFill>
              <a:hlinkClick r:id="rId3"/>
            </a:endParaRPr>
          </a:p>
          <a:p>
            <a:pPr lvl="1"/>
            <a:r>
              <a:rPr lang="en-US" sz="1600" dirty="0" smtClean="0"/>
              <a:t>Mar 21 - Deltek Mastering Proposal Writing for Technical Professionals, Herndon</a:t>
            </a:r>
            <a:r>
              <a:rPr lang="en-US" sz="1600" dirty="0"/>
              <a:t>, VA </a:t>
            </a:r>
          </a:p>
          <a:p>
            <a:pPr lvl="1"/>
            <a:r>
              <a:rPr lang="en-US" sz="1600" dirty="0" smtClean="0"/>
              <a:t>Mar 23 - APMP Foundational </a:t>
            </a:r>
            <a:r>
              <a:rPr lang="en-US" sz="1600" dirty="0"/>
              <a:t>Level Accreditation </a:t>
            </a:r>
            <a:r>
              <a:rPr lang="en-US" sz="1600" dirty="0" smtClean="0"/>
              <a:t>Training, Springfield</a:t>
            </a:r>
            <a:r>
              <a:rPr lang="en-US" sz="1600" dirty="0"/>
              <a:t>, </a:t>
            </a:r>
            <a:r>
              <a:rPr lang="en-US" sz="1600" dirty="0" smtClean="0"/>
              <a:t>VA</a:t>
            </a:r>
          </a:p>
          <a:p>
            <a:pPr lvl="1">
              <a:buClr>
                <a:srgbClr val="D8E1EC"/>
              </a:buClr>
            </a:pPr>
            <a:r>
              <a:rPr lang="en-US" sz="1600" dirty="0" smtClean="0">
                <a:solidFill>
                  <a:srgbClr val="FFFFFF"/>
                </a:solidFill>
              </a:rPr>
              <a:t>Apr 18 - </a:t>
            </a:r>
            <a:r>
              <a:rPr lang="en-US" sz="1600" dirty="0">
                <a:solidFill>
                  <a:srgbClr val="FFFFFF"/>
                </a:solidFill>
              </a:rPr>
              <a:t>APMP Foundational Level Accreditation </a:t>
            </a:r>
            <a:r>
              <a:rPr lang="en-US" sz="1600" dirty="0" smtClean="0">
                <a:solidFill>
                  <a:srgbClr val="FFFFFF"/>
                </a:solidFill>
              </a:rPr>
              <a:t>Training, Springfield</a:t>
            </a:r>
            <a:r>
              <a:rPr lang="en-US" sz="1600" dirty="0">
                <a:solidFill>
                  <a:srgbClr val="FFFFFF"/>
                </a:solidFill>
              </a:rPr>
              <a:t>, </a:t>
            </a:r>
            <a:r>
              <a:rPr lang="en-US" sz="1600" dirty="0" smtClean="0">
                <a:solidFill>
                  <a:srgbClr val="FFFFFF"/>
                </a:solidFill>
              </a:rPr>
              <a:t>VA</a:t>
            </a:r>
          </a:p>
          <a:p>
            <a:pPr lvl="1">
              <a:buClr>
                <a:srgbClr val="D8E1EC"/>
              </a:buClr>
            </a:pPr>
            <a:r>
              <a:rPr lang="en-US" sz="1600" dirty="0" smtClean="0"/>
              <a:t>Apr </a:t>
            </a:r>
            <a:r>
              <a:rPr lang="en-US" sz="1600" dirty="0"/>
              <a:t>25 </a:t>
            </a:r>
            <a:r>
              <a:rPr lang="en-US" sz="1600" dirty="0" smtClean="0"/>
              <a:t>- </a:t>
            </a:r>
            <a:r>
              <a:rPr lang="en-US" sz="1600" dirty="0" smtClean="0"/>
              <a:t>Deltek Proposal Management for Government Contractors, Herndon, VA</a:t>
            </a:r>
          </a:p>
          <a:p>
            <a:pPr lvl="1">
              <a:buClr>
                <a:srgbClr val="D8E1EC"/>
              </a:buClr>
            </a:pPr>
            <a:r>
              <a:rPr lang="en-US" sz="1600" dirty="0" smtClean="0"/>
              <a:t>May 22 - </a:t>
            </a:r>
            <a:r>
              <a:rPr lang="en-US" sz="1600" dirty="0">
                <a:solidFill>
                  <a:srgbClr val="FFFFFF"/>
                </a:solidFill>
                <a:ea typeface="+mn-ea"/>
                <a:cs typeface="+mn-cs"/>
              </a:rPr>
              <a:t>APMP Foundational Level Accreditation </a:t>
            </a:r>
            <a:r>
              <a:rPr lang="en-US" sz="1600" dirty="0" smtClean="0">
                <a:solidFill>
                  <a:srgbClr val="FFFFFF"/>
                </a:solidFill>
                <a:ea typeface="+mn-ea"/>
                <a:cs typeface="+mn-cs"/>
              </a:rPr>
              <a:t>Training, Dallas, TX</a:t>
            </a:r>
            <a:endParaRPr lang="en-US" sz="1600" dirty="0"/>
          </a:p>
          <a:p>
            <a:pPr lvl="1"/>
            <a:endParaRPr lang="en-US" sz="1800" dirty="0" smtClean="0">
              <a:solidFill>
                <a:srgbClr val="002060"/>
              </a:solidFill>
            </a:endParaRPr>
          </a:p>
          <a:p>
            <a:endParaRPr lang="en-US" sz="2400" dirty="0"/>
          </a:p>
        </p:txBody>
      </p:sp>
      <p:sp>
        <p:nvSpPr>
          <p:cNvPr id="2" name="Title 1"/>
          <p:cNvSpPr>
            <a:spLocks noGrp="1"/>
          </p:cNvSpPr>
          <p:nvPr>
            <p:ph type="title"/>
          </p:nvPr>
        </p:nvSpPr>
        <p:spPr/>
        <p:txBody>
          <a:bodyPr/>
          <a:lstStyle/>
          <a:p>
            <a:r>
              <a:rPr lang="en-US" sz="3200" dirty="0" smtClean="0"/>
              <a:t>Conclusion</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idx="4294967295" type="ctrTitle"/>
          </p:nvPr>
        </p:nvSpPr>
        <p:spPr>
          <a:xfrm>
            <a:off x="1600201" y="381000"/>
            <a:ext cx="6705600" cy="498475"/>
          </a:xfrm>
        </p:spPr>
        <p:txBody>
          <a:bodyPr>
            <a:normAutofit fontScale="90000"/>
          </a:bodyPr>
          <a:lstStyle/>
          <a:p>
            <a:r>
              <a:rPr dirty="0" lang="en-US" smtClean="0"/>
              <a:t>About Lohfeld Consulting Group</a:t>
            </a:r>
            <a:endParaRPr dirty="0" lang="en-US"/>
          </a:p>
        </p:txBody>
      </p:sp>
      <p:sp>
        <p:nvSpPr>
          <p:cNvPr id="3" name="Subtitle 2"/>
          <p:cNvSpPr>
            <a:spLocks noGrp="1"/>
          </p:cNvSpPr>
          <p:nvPr>
            <p:ph idx="4294967295" type="subTitle"/>
          </p:nvPr>
        </p:nvSpPr>
        <p:spPr>
          <a:xfrm>
            <a:off x="1600200" y="1243587"/>
            <a:ext cx="6705600" cy="307975"/>
          </a:xfrm>
        </p:spPr>
        <p:txBody>
          <a:bodyPr>
            <a:normAutofit fontScale="40000" lnSpcReduction="20000"/>
          </a:bodyPr>
          <a:lstStyle/>
          <a:p>
            <a:pPr>
              <a:buNone/>
            </a:pPr>
            <a:r>
              <a:rPr dirty="0" lang="en-US" smtClean="0"/>
              <a:t>www.LohfeldConsulting.com              Follow us on Twitter: twitter.com/Lohfeld</a:t>
            </a:r>
            <a:endParaRPr dirty="0" lang="en-US"/>
          </a:p>
        </p:txBody>
      </p:sp>
      <p:pic>
        <p:nvPicPr>
          <p:cNvPr descr="http://www.dailycardinal.com/polopoly_fs/1.303397!/twitter.png" id="25602" name="Picture 2"/>
          <p:cNvPicPr>
            <a:picLocks noChangeArrowheads="1" noChangeAspect="1"/>
          </p:cNvPicPr>
          <p:nvPr/>
        </p:nvPicPr>
        <p:blipFill>
          <a:blip cstate="print" r:embed="rId2"/>
          <a:srcRect/>
          <a:stretch>
            <a:fillRect/>
          </a:stretch>
        </p:blipFill>
        <p:spPr bwMode="auto">
          <a:xfrm>
            <a:off x="4038600" y="1219200"/>
            <a:ext cx="304800" cy="304800"/>
          </a:xfrm>
          <a:prstGeom prst="rect">
            <a:avLst/>
          </a:prstGeom>
          <a:noFill/>
        </p:spPr>
      </p:pic>
      <p:sp>
        <p:nvSpPr>
          <p:cNvPr id="6" name="Rectangle 5"/>
          <p:cNvSpPr/>
          <p:nvPr/>
        </p:nvSpPr>
        <p:spPr>
          <a:xfrm>
            <a:off x="1600200" y="1752600"/>
            <a:ext cx="7086600" cy="2031325"/>
          </a:xfrm>
          <a:prstGeom prst="rect">
            <a:avLst/>
          </a:prstGeom>
        </p:spPr>
        <p:txBody>
          <a:bodyPr wrap="square">
            <a:spAutoFit/>
          </a:bodyPr>
          <a:lstStyle/>
          <a:p>
            <a:r>
              <a:rPr b="1" dirty="0" lang="en-US" smtClean="0">
                <a:solidFill>
                  <a:schemeClr val="accent2">
                    <a:lumMod val="75000"/>
                  </a:schemeClr>
                </a:solidFill>
              </a:rPr>
              <a:t>Lohfeld Consulting Group specializes in helping companies create winning proposals.</a:t>
            </a:r>
            <a:r>
              <a:rPr b="1" dirty="0" lang="en-US" smtClean="0"/>
              <a:t> </a:t>
            </a:r>
            <a:r>
              <a:rPr dirty="0" lang="en-US" smtClean="0"/>
              <a:t>As the premier proposal services consulting firm focused exclusively on government markets, we provide expert assistance to government contractors in Capture Planning and Strategy, Proposal Management and Development, Capture and Proposal Process and Infrastructure, and Training.  </a:t>
            </a:r>
            <a:br>
              <a:rPr dirty="0" lang="en-US" smtClean="0"/>
            </a:br>
            <a:endParaRPr dirty="0" lang="en-US"/>
          </a:p>
        </p:txBody>
      </p:sp>
      <p:sp>
        <p:nvSpPr>
          <p:cNvPr id="7" name="Rectangle 6"/>
          <p:cNvSpPr/>
          <p:nvPr/>
        </p:nvSpPr>
        <p:spPr>
          <a:xfrm>
            <a:off x="1600200" y="3931860"/>
            <a:ext cx="5715000" cy="1477328"/>
          </a:xfrm>
          <a:prstGeom prst="rect">
            <a:avLst/>
          </a:prstGeom>
        </p:spPr>
        <p:txBody>
          <a:bodyPr wrap="square">
            <a:spAutoFit/>
          </a:bodyPr>
          <a:lstStyle/>
          <a:p>
            <a:r>
              <a:rPr b="1" dirty="0" lang="en-US" smtClean="0">
                <a:solidFill>
                  <a:schemeClr val="accent2">
                    <a:lumMod val="75000"/>
                  </a:schemeClr>
                </a:solidFill>
              </a:rPr>
              <a:t>Contact Bob Lohfeld</a:t>
            </a:r>
          </a:p>
          <a:p>
            <a:r>
              <a:rPr dirty="0" lang="en-US" smtClean="0"/>
              <a:t>CEO of Lohfeld Consulting Group</a:t>
            </a:r>
          </a:p>
          <a:p>
            <a:r>
              <a:rPr dirty="0" lang="en-US" smtClean="0"/>
              <a:t>Email: RLohfeld@LohfeldConsulting.com</a:t>
            </a:r>
          </a:p>
          <a:p>
            <a:r>
              <a:rPr dirty="0" lang="en-US" smtClean="0"/>
              <a:t>Tel: (410) 336-6264</a:t>
            </a:r>
          </a:p>
          <a:p>
            <a:r>
              <a:rPr b="1" dirty="0" lang="en-US" smtClean="0"/>
              <a:t> </a:t>
            </a:r>
            <a:endParaRPr dirty="0" lang="en-US"/>
          </a:p>
        </p:txBody>
      </p:sp>
      <p:pic>
        <p:nvPicPr>
          <p:cNvPr descr="Bob Lohfeld  IMG_8154 web copy.jpg" id="9" name="Picture 8"/>
          <p:cNvPicPr>
            <a:picLocks noChangeAspect="1"/>
          </p:cNvPicPr>
          <p:nvPr/>
        </p:nvPicPr>
        <p:blipFill rotWithShape="1">
          <a:blip cstate="print" r:embed="rId3"/>
          <a:stretch/>
        </p:blipFill>
        <p:spPr>
          <a:xfrm>
            <a:off x="457200" y="3962400"/>
            <a:ext cx="1066800" cy="1343304"/>
          </a:xfrm>
          <a:prstGeom prst="rect">
            <a:avLst/>
          </a:prstGeom>
        </p:spPr>
      </p:pic>
      <p:sp>
        <p:nvSpPr>
          <p:cNvPr id="11" name="Slide Number Placeholder 2"/>
          <p:cNvSpPr>
            <a:spLocks noGrp="1"/>
          </p:cNvSpPr>
          <p:nvPr>
            <p:ph idx="10" sz="quarter" type="sldNum"/>
          </p:nvPr>
        </p:nvSpPr>
        <p:spPr>
          <a:xfrm>
            <a:off x="152400" y="6477000"/>
            <a:ext cx="2133600" cy="304800"/>
          </a:xfrm>
          <a:noFill/>
        </p:spPr>
        <p:txBody>
          <a:bodyPr/>
          <a:lstStyle/>
          <a:p>
            <a:fld id="{64FB8C9F-AD5F-44ED-BF74-157FBE168739}" type="slidenum">
              <a:rPr lang="en-US"/>
              <a:pPr/>
              <a:t>23</a:t>
            </a:fld>
            <a:endParaRPr dirty="0" lang="en-US"/>
          </a:p>
        </p:txBody>
      </p:sp>
      <p:pic>
        <p:nvPicPr>
          <p:cNvPr descr="Description: cid:image004.jpg@01CC4531.AB271100" id="12" name="Picture 11">
            <a:hlinkClick r:id="rId4"/>
          </p:cNvPr>
          <p:cNvPicPr/>
          <p:nvPr/>
        </p:nvPicPr>
        <p:blipFill>
          <a:blip cstate="print" r:embed="rId5"/>
          <a:srcRect/>
          <a:stretch>
            <a:fillRect/>
          </a:stretch>
        </p:blipFill>
        <p:spPr bwMode="auto">
          <a:xfrm>
            <a:off x="3429000" y="5334000"/>
            <a:ext cx="2857500" cy="828675"/>
          </a:xfrm>
          <a:prstGeom prst="rect">
            <a:avLst/>
          </a:prstGeom>
          <a:noFill/>
          <a:ln w="9525">
            <a:noFill/>
            <a:miter lim="800000"/>
            <a:headEnd/>
            <a:tailEnd/>
          </a:ln>
        </p:spPr>
      </p:pic>
      <p:sp>
        <p:nvSpPr>
          <p:cNvPr id="14" name="Subtitle 2"/>
          <p:cNvSpPr txBox="1">
            <a:spLocks/>
          </p:cNvSpPr>
          <p:nvPr/>
        </p:nvSpPr>
        <p:spPr bwMode="auto">
          <a:xfrm>
            <a:off x="3657600" y="6172200"/>
            <a:ext cx="2514600" cy="307975"/>
          </a:xfrm>
          <a:prstGeom prst="rect">
            <a:avLst/>
          </a:prstGeom>
          <a:noFill/>
          <a:ln w="9525">
            <a:noFill/>
            <a:miter lim="800000"/>
            <a:headEnd/>
            <a:tailEnd/>
          </a:ln>
          <a:effectLst>
            <a:outerShdw algn="ctr" dir="2700000" dist="17961" rotWithShape="0">
              <a:schemeClr val="bg1"/>
            </a:outerShdw>
          </a:effectLst>
        </p:spPr>
        <p:txBody>
          <a:bodyPr anchor="t" anchorCtr="0" bIns="45720" compatLnSpc="1" lIns="91440" numCol="1" rIns="91440" tIns="45720" vert="horz" wrap="square">
            <a:prstTxWarp prst="textNoShape">
              <a:avLst/>
            </a:prstTxWarp>
            <a:normAutofit fontScale="40000" lnSpcReduction="20000"/>
          </a:bodyPr>
          <a:lstStyle/>
          <a:p>
            <a:pPr algn="l" defTabSz="914400" eaLnBrk="1" fontAlgn="base" hangingPunct="1" indent="-342900" latinLnBrk="0" lvl="0" marL="342900" marR="0" rtl="0">
              <a:lnSpc>
                <a:spcPct val="100000"/>
              </a:lnSpc>
              <a:spcBef>
                <a:spcPct val="20000"/>
              </a:spcBef>
              <a:spcAft>
                <a:spcPct val="0"/>
              </a:spcAft>
              <a:buClr>
                <a:schemeClr val="accent1"/>
              </a:buClr>
              <a:buSzPct val="75000"/>
              <a:buFont charset="2" pitchFamily="2" typeface="Wingdings"/>
              <a:buNone/>
              <a:tabLst/>
              <a:defRPr/>
            </a:pPr>
            <a:r>
              <a:rPr b="0" baseline="0" cap="none" dirty="0" i="0" kern="0" kumimoji="1" lang="en-US" noProof="0" normalizeH="0" smtClean="0" spc="0" strike="noStrike" sz="3200" u="none">
                <a:ln>
                  <a:noFill/>
                </a:ln>
                <a:solidFill>
                  <a:schemeClr val="tx1"/>
                </a:solidFill>
                <a:effectLst/>
                <a:uLnTx/>
                <a:uFillTx/>
                <a:latin typeface="+mn-lt"/>
                <a:ea typeface="+mn-ea"/>
                <a:cs typeface="+mn-cs"/>
              </a:rPr>
              <a:t>www.LohfeldConsulting.com</a:t>
            </a:r>
            <a:endParaRPr b="0" baseline="0" cap="none" dirty="0" i="0" kern="0" kumimoji="1" lang="en-US" noProof="0" normalizeH="0" spc="0" strike="noStrike" sz="3200" u="none">
              <a:ln>
                <a:noFill/>
              </a:ln>
              <a:solidFill>
                <a:schemeClr val="tx1"/>
              </a:solidFill>
              <a:effectLst/>
              <a:uLnTx/>
              <a:uFillTx/>
              <a:latin typeface="+mn-lt"/>
              <a:ea typeface="+mn-ea"/>
              <a:cs typeface="+mn-cs"/>
            </a:endParaRPr>
          </a:p>
        </p:txBody>
      </p:sp>
      <p:pic>
        <p:nvPicPr>
          <p:cNvPr id="4" name="Picture 3"/>
          <p:cNvPicPr>
            <a:picLocks noChangeAspect="1"/>
          </p:cNvPicPr>
          <p:nvPr/>
        </p:nvPicPr>
        <p:blipFill>
          <a:blip cstate="print" r:embed="rId6">
            <a:extLst>
              <a:ext uri="{28A0092B-C50C-407E-A947-70E740481C1C}">
                <a14:useLocalDpi xmlns:a14="http://schemas.microsoft.com/office/drawing/2010/main" val="0"/>
              </a:ext>
            </a:extLst>
          </a:blip>
          <a:stretch>
            <a:fillRect/>
          </a:stretch>
        </p:blipFill>
        <p:spPr>
          <a:xfrm>
            <a:off x="457199" y="1845187"/>
            <a:ext cx="1028875" cy="1355214"/>
          </a:xfrm>
          <a:prstGeom prst="rect">
            <a:avLst/>
          </a:prstGeom>
        </p:spPr>
      </p:pic>
    </p:spTree>
  </p:cSld>
  <p:clrMapOvr>
    <a:masterClrMapping/>
  </p:clrMapOvr>
  <p:transition/>
  <p:timing>
    <p:tnLst>
      <p:par>
        <p:cTn dur="indefinite" id="1" nodeType="tmRoot" restart="never"/>
      </p:par>
    </p:tnLst>
  </p:timing>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6553200" cy="5029200"/>
          </a:xfrm>
        </p:spPr>
        <p:txBody>
          <a:bodyPr/>
          <a:lstStyle/>
          <a:p>
            <a:pPr lvl="0">
              <a:buClr>
                <a:srgbClr val="D8E1EC"/>
              </a:buClr>
            </a:pPr>
            <a:r>
              <a:rPr dirty="0" lang="en-US" smtClean="0" sz="2800">
                <a:solidFill>
                  <a:srgbClr val="FFFFFF"/>
                </a:solidFill>
              </a:rPr>
              <a:t>7 characteristics contribute to higher overall win rates</a:t>
            </a:r>
          </a:p>
          <a:p>
            <a:pPr lvl="1">
              <a:buClr>
                <a:srgbClr val="D8E1EC"/>
              </a:buClr>
            </a:pPr>
            <a:r>
              <a:rPr dirty="0" lang="en-US" smtClean="0" sz="2400">
                <a:solidFill>
                  <a:srgbClr val="FFFFFF"/>
                </a:solidFill>
              </a:rPr>
              <a:t>People			Solution</a:t>
            </a:r>
          </a:p>
          <a:p>
            <a:pPr lvl="1">
              <a:buClr>
                <a:srgbClr val="D8E1EC"/>
              </a:buClr>
            </a:pPr>
            <a:r>
              <a:rPr dirty="0" lang="en-US" smtClean="0" sz="2400">
                <a:solidFill>
                  <a:srgbClr val="FFFFFF"/>
                </a:solidFill>
              </a:rPr>
              <a:t>Process		Proposal </a:t>
            </a:r>
          </a:p>
          <a:p>
            <a:pPr lvl="1">
              <a:buClr>
                <a:srgbClr val="D8E1EC"/>
              </a:buClr>
            </a:pPr>
            <a:r>
              <a:rPr dirty="0" lang="en-US" smtClean="0" sz="2400">
                <a:solidFill>
                  <a:srgbClr val="FFFFFF"/>
                </a:solidFill>
              </a:rPr>
              <a:t>Tools			Work/Life Quality</a:t>
            </a:r>
          </a:p>
          <a:p>
            <a:pPr lvl="1">
              <a:buClr>
                <a:srgbClr val="D8E1EC"/>
              </a:buClr>
            </a:pPr>
            <a:r>
              <a:rPr dirty="0" lang="en-US" smtClean="0" sz="2400">
                <a:solidFill>
                  <a:srgbClr val="FFFFFF"/>
                </a:solidFill>
              </a:rPr>
              <a:t>Decisions</a:t>
            </a:r>
            <a:endParaRPr dirty="0" lang="en-US" sz="2400">
              <a:solidFill>
                <a:srgbClr val="FFFFFF"/>
              </a:solidFill>
            </a:endParaRPr>
          </a:p>
          <a:p>
            <a:pPr>
              <a:buClr>
                <a:srgbClr val="D8E1EC"/>
              </a:buClr>
            </a:pPr>
            <a:r>
              <a:rPr dirty="0" lang="en-US" sz="2800">
                <a:solidFill>
                  <a:srgbClr val="FFFFFF"/>
                </a:solidFill>
              </a:rPr>
              <a:t>Company </a:t>
            </a:r>
            <a:r>
              <a:rPr dirty="0" lang="en-US" smtClean="0" sz="2800">
                <a:solidFill>
                  <a:srgbClr val="FFFFFF"/>
                </a:solidFill>
              </a:rPr>
              <a:t>7 Factor Assessment – 30 questions - </a:t>
            </a:r>
            <a:r>
              <a:rPr dirty="0" lang="en-US" sz="2800">
                <a:solidFill>
                  <a:srgbClr val="FFFFFF"/>
                </a:solidFill>
              </a:rPr>
              <a:t>get recommendations </a:t>
            </a:r>
            <a:r>
              <a:rPr dirty="0" lang="en-US" smtClean="0" sz="2800">
                <a:solidFill>
                  <a:srgbClr val="FFFFFF"/>
                </a:solidFill>
              </a:rPr>
              <a:t>and compare your company to others</a:t>
            </a:r>
          </a:p>
          <a:p>
            <a:pPr>
              <a:buClr>
                <a:srgbClr val="D8E1EC"/>
              </a:buClr>
            </a:pPr>
            <a:r>
              <a:rPr dirty="0" lang="en-US" sz="2800" u="sng">
                <a:solidFill>
                  <a:srgbClr val="0000FF"/>
                </a:solidFill>
                <a:latin typeface="Calibri"/>
                <a:ea typeface="Calibri"/>
                <a:hlinkClick r:id="rId2"/>
              </a:rPr>
              <a:t>https://www.surveymonkey.com/s/HWYNW9S</a:t>
            </a:r>
            <a:endParaRPr dirty="0" lang="en-US" sz="2800">
              <a:solidFill>
                <a:srgbClr val="FFFFFF"/>
              </a:solidFill>
            </a:endParaRPr>
          </a:p>
          <a:p>
            <a:pPr lvl="0">
              <a:buClr>
                <a:srgbClr val="D8E1EC"/>
              </a:buClr>
            </a:pPr>
            <a:endParaRPr dirty="0" lang="en-US" smtClean="0" sz="2400">
              <a:solidFill>
                <a:srgbClr val="FFFFFF"/>
              </a:solidFill>
            </a:endParaRPr>
          </a:p>
          <a:p>
            <a:pPr lvl="1">
              <a:buClr>
                <a:srgbClr val="D8E1EC"/>
              </a:buClr>
              <a:buNone/>
            </a:pPr>
            <a:endParaRPr dirty="0" lang="en-US" sz="2400">
              <a:solidFill>
                <a:srgbClr val="FFFFFF"/>
              </a:solidFill>
            </a:endParaRPr>
          </a:p>
          <a:p>
            <a:pPr indent="0" marL="0">
              <a:buNone/>
            </a:pPr>
            <a:endParaRPr dirty="0" lang="en-US" sz="2800"/>
          </a:p>
        </p:txBody>
      </p:sp>
      <p:sp>
        <p:nvSpPr>
          <p:cNvPr id="3" name="Title 2"/>
          <p:cNvSpPr>
            <a:spLocks noGrp="1"/>
          </p:cNvSpPr>
          <p:nvPr>
            <p:ph type="title"/>
          </p:nvPr>
        </p:nvSpPr>
        <p:spPr/>
        <p:txBody>
          <a:bodyPr/>
          <a:lstStyle/>
          <a:p>
            <a:r>
              <a:rPr dirty="0" lang="en-US" sz="3200"/>
              <a:t>Raising </a:t>
            </a:r>
            <a:r>
              <a:rPr dirty="0" lang="en-US" smtClean="0" sz="3200"/>
              <a:t>Your Win Rate </a:t>
            </a:r>
            <a:r>
              <a:rPr dirty="0" lang="en-US" sz="3200"/>
              <a:t>on </a:t>
            </a:r>
            <a:r>
              <a:rPr dirty="0" lang="en-US" smtClean="0" sz="3200"/>
              <a:t>Every Bid</a:t>
            </a:r>
            <a:endParaRPr dirty="0" lang="en-US" sz="3200"/>
          </a:p>
        </p:txBody>
      </p:sp>
      <p:sp>
        <p:nvSpPr>
          <p:cNvPr id="4" name="Slide Number Placeholder 3"/>
          <p:cNvSpPr>
            <a:spLocks noGrp="1"/>
          </p:cNvSpPr>
          <p:nvPr>
            <p:ph idx="10" sz="quarter" type="sldNum"/>
          </p:nvPr>
        </p:nvSpPr>
        <p:spPr/>
        <p:txBody>
          <a:bodyPr/>
          <a:lstStyle/>
          <a:p>
            <a:fld id="{6988E9A6-06D7-43CF-89C8-4B27183031C0}" type="slidenum">
              <a:rPr lang="en-US" smtClean="0"/>
              <a:pPr/>
              <a:t>3</a:t>
            </a:fld>
            <a:endParaRPr dirty="0" lang="en-US"/>
          </a:p>
        </p:txBody>
      </p:sp>
      <p:pic>
        <p:nvPicPr>
          <p:cNvPr descr="http://www.sxc.hu/pic/l/s/sv/svilen001/1158790_72982735.jpg" id="9" name="Picture 2"/>
          <p:cNvPicPr>
            <a:picLocks noChangeArrowheads="1" noChangeAspect="1"/>
          </p:cNvPicPr>
          <p:nvPr/>
        </p:nvPicPr>
        <p:blipFill>
          <a:blip cstate="print" r:embed="rId3"/>
          <a:srcRect b="33"/>
          <a:stretch>
            <a:fillRect/>
          </a:stretch>
        </p:blipFill>
        <p:spPr bwMode="auto">
          <a:xfrm>
            <a:off x="7086600" y="1687337"/>
            <a:ext cx="1752600" cy="2417432"/>
          </a:xfrm>
          <a:prstGeom prst="rect">
            <a:avLst/>
          </a:prstGeom>
          <a:ln cap="rnd" w="127000">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h="38100" w="190500"/>
          </a:sp3d>
        </p:spPr>
      </p:pic>
      <p:sp>
        <p:nvSpPr>
          <p:cNvPr id="10" name="TextBox 9"/>
          <p:cNvSpPr txBox="1"/>
          <p:nvPr/>
        </p:nvSpPr>
        <p:spPr>
          <a:xfrm>
            <a:off x="7086600" y="4091464"/>
            <a:ext cx="1752600" cy="646331"/>
          </a:xfrm>
          <a:prstGeom prst="rect">
            <a:avLst/>
          </a:prstGeom>
          <a:noFill/>
        </p:spPr>
        <p:txBody>
          <a:bodyPr rtlCol="0" wrap="square">
            <a:spAutoFit/>
          </a:bodyPr>
          <a:lstStyle/>
          <a:p>
            <a:pPr algn="ctr"/>
            <a:r>
              <a:rPr dirty="0" lang="en-US" smtClean="0">
                <a:solidFill>
                  <a:schemeClr val="accent2">
                    <a:lumMod val="75000"/>
                  </a:schemeClr>
                </a:solidFill>
                <a:effectLst>
                  <a:outerShdw algn="tl" blurRad="38100" dir="2700000" dist="38100">
                    <a:srgbClr val="000000">
                      <a:alpha val="43137"/>
                    </a:srgbClr>
                  </a:outerShdw>
                </a:effectLst>
              </a:rPr>
              <a:t>Advance in your career</a:t>
            </a:r>
            <a:endParaRPr dirty="0" lang="en-US">
              <a:solidFill>
                <a:schemeClr val="accent2">
                  <a:lumMod val="75000"/>
                </a:schemeClr>
              </a:solidFill>
              <a:effectLst>
                <a:outerShdw algn="tl" blurRad="38100" dir="2700000" dist="38100">
                  <a:srgbClr val="000000">
                    <a:alpha val="43137"/>
                  </a:srgbClr>
                </a:outerShdw>
              </a:effectLst>
            </a:endParaRPr>
          </a:p>
        </p:txBody>
      </p:sp>
      <p:pic>
        <p:nvPicPr>
          <p:cNvPr id="1026" name="Picture 2"/>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346450"/>
            <a:ext cx="5943600" cy="16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spTree>
    <p:extLst>
      <p:ext uri="{BB962C8B-B14F-4D97-AF65-F5344CB8AC3E}">
        <p14:creationId xmlns:p14="http://schemas.microsoft.com/office/powerpoint/2010/main" val="1899267177"/>
      </p:ext>
    </p:extLst>
  </p:cSld>
  <p:clrMapOvr>
    <a:masterClrMapping/>
  </p:clrMapOvr>
  <p:timing>
    <p:tnLst>
      <p:par>
        <p:cTn dur="indefinite" id="1" nodeType="tmRoot" restart="never"/>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Keys to Winning in Team Sports </a:t>
            </a:r>
            <a:br>
              <a:rPr lang="en-US" dirty="0" smtClean="0"/>
            </a:br>
            <a:r>
              <a:rPr lang="en-US" dirty="0" smtClean="0"/>
              <a:t>(and Government Procurements)</a:t>
            </a:r>
            <a:endParaRPr lang="en-US"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4</a:t>
            </a:fld>
            <a:endParaRPr lang="en-US" dirty="0"/>
          </a:p>
        </p:txBody>
      </p:sp>
      <p:sp>
        <p:nvSpPr>
          <p:cNvPr id="5" name="Title 1"/>
          <p:cNvSpPr txBox="1">
            <a:spLocks/>
          </p:cNvSpPr>
          <p:nvPr/>
        </p:nvSpPr>
        <p:spPr bwMode="auto">
          <a:xfrm>
            <a:off x="152400" y="1752600"/>
            <a:ext cx="7391400" cy="53975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sz="2000" kern="0" dirty="0" smtClean="0">
                <a:solidFill>
                  <a:srgbClr val="FFFFFF"/>
                </a:solidFill>
                <a:effectLst>
                  <a:outerShdw blurRad="38100" dist="38100" dir="2700000" algn="tl">
                    <a:srgbClr val="000000"/>
                  </a:outerShdw>
                </a:effectLst>
                <a:latin typeface="+mj-lt"/>
                <a:ea typeface="+mj-ea"/>
                <a:cs typeface="+mj-cs"/>
              </a:rPr>
              <a:t>Every Good Coach will Tell You:</a:t>
            </a:r>
            <a:endParaRPr kumimoji="1"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mj-lt"/>
              <a:ea typeface="+mj-ea"/>
              <a:cs typeface="+mj-cs"/>
            </a:endParaRPr>
          </a:p>
        </p:txBody>
      </p:sp>
      <p:grpSp>
        <p:nvGrpSpPr>
          <p:cNvPr id="20" name="Group 19"/>
          <p:cNvGrpSpPr/>
          <p:nvPr/>
        </p:nvGrpSpPr>
        <p:grpSpPr>
          <a:xfrm>
            <a:off x="457200" y="2286000"/>
            <a:ext cx="3733800" cy="2209800"/>
            <a:chOff x="457200" y="2286000"/>
            <a:chExt cx="3733800" cy="2209800"/>
          </a:xfrm>
        </p:grpSpPr>
        <p:sp>
          <p:nvSpPr>
            <p:cNvPr id="7" name="Oval 6"/>
            <p:cNvSpPr/>
            <p:nvPr/>
          </p:nvSpPr>
          <p:spPr bwMode="auto">
            <a:xfrm>
              <a:off x="457200" y="2362200"/>
              <a:ext cx="622300" cy="466725"/>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Times New Roman" pitchFamily="18" charset="0"/>
                </a:rPr>
                <a:t>1</a:t>
              </a:r>
              <a:endParaRPr kumimoji="0" lang="en-US" sz="4400" b="1" i="0" u="none" strike="noStrike" cap="none" normalizeH="0" baseline="0" dirty="0" smtClean="0">
                <a:ln>
                  <a:noFill/>
                </a:ln>
                <a:effectLst/>
                <a:latin typeface="Times New Roman" pitchFamily="18" charset="0"/>
              </a:endParaRPr>
            </a:p>
          </p:txBody>
        </p:sp>
        <p:grpSp>
          <p:nvGrpSpPr>
            <p:cNvPr id="10" name="Group 9"/>
            <p:cNvGrpSpPr/>
            <p:nvPr/>
          </p:nvGrpSpPr>
          <p:grpSpPr>
            <a:xfrm>
              <a:off x="1219200" y="2286000"/>
              <a:ext cx="2971800" cy="609600"/>
              <a:chOff x="152400" y="1752600"/>
              <a:chExt cx="2971800" cy="609600"/>
            </a:xfrm>
          </p:grpSpPr>
          <p:sp>
            <p:nvSpPr>
              <p:cNvPr id="11" name="Content Placeholder 2"/>
              <p:cNvSpPr txBox="1">
                <a:spLocks/>
              </p:cNvSpPr>
              <p:nvPr/>
            </p:nvSpPr>
            <p:spPr bwMode="auto">
              <a:xfrm>
                <a:off x="152400" y="1752600"/>
                <a:ext cx="29718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Recruit Great Athletes</a:t>
                </a:r>
              </a:p>
            </p:txBody>
          </p:sp>
          <p:sp>
            <p:nvSpPr>
              <p:cNvPr id="12" name="Content Placeholder 2"/>
              <p:cNvSpPr txBox="1">
                <a:spLocks/>
              </p:cNvSpPr>
              <p:nvPr/>
            </p:nvSpPr>
            <p:spPr bwMode="auto">
              <a:xfrm>
                <a:off x="152400" y="2057400"/>
                <a:ext cx="2971800" cy="304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algn="ctr"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1400" i="0" u="none" strike="noStrike" kern="0" cap="none" spc="0" normalizeH="0" baseline="0" noProof="0" dirty="0" smtClean="0">
                    <a:ln>
                      <a:noFill/>
                    </a:ln>
                    <a:solidFill>
                      <a:schemeClr val="tx1"/>
                    </a:solidFill>
                    <a:effectLst/>
                    <a:uLnTx/>
                    <a:uFillTx/>
                    <a:latin typeface="+mn-lt"/>
                    <a:ea typeface="Calibri"/>
                    <a:cs typeface="Times New Roman"/>
                  </a:rPr>
                  <a:t>Get the Right People on the Team</a:t>
                </a:r>
              </a:p>
            </p:txBody>
          </p:sp>
        </p:grpSp>
        <p:pic>
          <p:nvPicPr>
            <p:cNvPr id="34818" name="Picture 2" descr="http://morguefile.com/data/imageData/public/files/k/karpati/preview/fldr_2010_08_30/file221283196607.jpg"/>
            <p:cNvPicPr>
              <a:picLocks noChangeAspect="1" noChangeArrowheads="1"/>
            </p:cNvPicPr>
            <p:nvPr/>
          </p:nvPicPr>
          <p:blipFill>
            <a:blip r:embed="rId2" cstate="print"/>
            <a:srcRect/>
            <a:stretch>
              <a:fillRect/>
            </a:stretch>
          </p:blipFill>
          <p:spPr bwMode="auto">
            <a:xfrm>
              <a:off x="1981200" y="2895600"/>
              <a:ext cx="1600200" cy="16002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grpSp>
      <p:grpSp>
        <p:nvGrpSpPr>
          <p:cNvPr id="22" name="Group 21"/>
          <p:cNvGrpSpPr/>
          <p:nvPr/>
        </p:nvGrpSpPr>
        <p:grpSpPr>
          <a:xfrm>
            <a:off x="5257800" y="3276600"/>
            <a:ext cx="4038600" cy="2447925"/>
            <a:chOff x="5257800" y="3276600"/>
            <a:chExt cx="4038600" cy="2447925"/>
          </a:xfrm>
        </p:grpSpPr>
        <p:sp>
          <p:nvSpPr>
            <p:cNvPr id="9" name="Oval 8"/>
            <p:cNvSpPr/>
            <p:nvPr/>
          </p:nvSpPr>
          <p:spPr bwMode="auto">
            <a:xfrm>
              <a:off x="5257800" y="3343275"/>
              <a:ext cx="622300" cy="466725"/>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New Roman" pitchFamily="18" charset="0"/>
                </a:rPr>
                <a:t>3</a:t>
              </a:r>
              <a:endParaRPr kumimoji="0" lang="en-US" sz="4400" b="1" i="0" u="none" strike="noStrike" cap="none" normalizeH="0" baseline="0" dirty="0" smtClean="0">
                <a:ln>
                  <a:noFill/>
                </a:ln>
                <a:effectLst/>
                <a:latin typeface="Times New Roman" pitchFamily="18" charset="0"/>
              </a:endParaRPr>
            </a:p>
          </p:txBody>
        </p:sp>
        <p:grpSp>
          <p:nvGrpSpPr>
            <p:cNvPr id="19" name="Group 18"/>
            <p:cNvGrpSpPr/>
            <p:nvPr/>
          </p:nvGrpSpPr>
          <p:grpSpPr>
            <a:xfrm>
              <a:off x="6096000" y="3276600"/>
              <a:ext cx="3200400" cy="838200"/>
              <a:chOff x="5638800" y="2219325"/>
              <a:chExt cx="3200400" cy="838200"/>
            </a:xfrm>
          </p:grpSpPr>
          <p:sp>
            <p:nvSpPr>
              <p:cNvPr id="17" name="Content Placeholder 2"/>
              <p:cNvSpPr txBox="1">
                <a:spLocks/>
              </p:cNvSpPr>
              <p:nvPr/>
            </p:nvSpPr>
            <p:spPr bwMode="auto">
              <a:xfrm>
                <a:off x="5638800" y="2219325"/>
                <a:ext cx="29718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Use the Right Tools</a:t>
                </a:r>
              </a:p>
            </p:txBody>
          </p:sp>
          <p:sp>
            <p:nvSpPr>
              <p:cNvPr id="18" name="Content Placeholder 2"/>
              <p:cNvSpPr txBox="1">
                <a:spLocks/>
              </p:cNvSpPr>
              <p:nvPr/>
            </p:nvSpPr>
            <p:spPr bwMode="auto">
              <a:xfrm>
                <a:off x="5638800" y="2524125"/>
                <a:ext cx="3200400" cy="5334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1400" i="0" u="none" strike="noStrike" kern="0" cap="none" spc="0" normalizeH="0" baseline="0" noProof="0" dirty="0" smtClean="0">
                    <a:ln>
                      <a:noFill/>
                    </a:ln>
                    <a:solidFill>
                      <a:schemeClr val="tx1"/>
                    </a:solidFill>
                    <a:effectLst/>
                    <a:uLnTx/>
                    <a:uFillTx/>
                    <a:latin typeface="+mn-lt"/>
                    <a:ea typeface="Calibri"/>
                    <a:cs typeface="Times New Roman"/>
                  </a:rPr>
                  <a:t>Enhance Your Level of Play with </a:t>
                </a:r>
                <a:br>
                  <a:rPr kumimoji="1" lang="en-GB" sz="1400" i="0" u="none" strike="noStrike" kern="0" cap="none" spc="0" normalizeH="0" baseline="0" noProof="0" dirty="0" smtClean="0">
                    <a:ln>
                      <a:noFill/>
                    </a:ln>
                    <a:solidFill>
                      <a:schemeClr val="tx1"/>
                    </a:solidFill>
                    <a:effectLst/>
                    <a:uLnTx/>
                    <a:uFillTx/>
                    <a:latin typeface="+mn-lt"/>
                    <a:ea typeface="Calibri"/>
                    <a:cs typeface="Times New Roman"/>
                  </a:rPr>
                </a:br>
                <a:r>
                  <a:rPr kumimoji="1" lang="en-GB" sz="1400" i="0" u="none" strike="noStrike" kern="0" cap="none" spc="0" normalizeH="0" baseline="0" noProof="0" dirty="0" smtClean="0">
                    <a:ln>
                      <a:noFill/>
                    </a:ln>
                    <a:solidFill>
                      <a:schemeClr val="tx1"/>
                    </a:solidFill>
                    <a:effectLst/>
                    <a:uLnTx/>
                    <a:uFillTx/>
                    <a:latin typeface="+mn-lt"/>
                    <a:ea typeface="Calibri"/>
                    <a:cs typeface="Times New Roman"/>
                  </a:rPr>
                  <a:t>the Right Tools</a:t>
                </a:r>
              </a:p>
            </p:txBody>
          </p:sp>
        </p:grpSp>
        <p:pic>
          <p:nvPicPr>
            <p:cNvPr id="34819" name="Picture 3" descr="http://morguefile.com/data/imageData/public/files/j/jeltovski/preview/fldr_2008_11_17/file0001775501470.jpg"/>
            <p:cNvPicPr>
              <a:picLocks noChangeAspect="1" noChangeArrowheads="1"/>
            </p:cNvPicPr>
            <p:nvPr/>
          </p:nvPicPr>
          <p:blipFill>
            <a:blip r:embed="rId3" cstate="print"/>
            <a:srcRect/>
            <a:stretch>
              <a:fillRect/>
            </a:stretch>
          </p:blipFill>
          <p:spPr bwMode="auto">
            <a:xfrm>
              <a:off x="6400800" y="4105275"/>
              <a:ext cx="2159000" cy="161925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grpSp>
      <p:grpSp>
        <p:nvGrpSpPr>
          <p:cNvPr id="21" name="Group 20"/>
          <p:cNvGrpSpPr/>
          <p:nvPr/>
        </p:nvGrpSpPr>
        <p:grpSpPr>
          <a:xfrm>
            <a:off x="457200" y="4495800"/>
            <a:ext cx="4114800" cy="2153137"/>
            <a:chOff x="457200" y="4495800"/>
            <a:chExt cx="4114800" cy="2153137"/>
          </a:xfrm>
        </p:grpSpPr>
        <p:sp>
          <p:nvSpPr>
            <p:cNvPr id="8" name="Oval 7"/>
            <p:cNvSpPr/>
            <p:nvPr/>
          </p:nvSpPr>
          <p:spPr bwMode="auto">
            <a:xfrm>
              <a:off x="457200" y="4562475"/>
              <a:ext cx="622300" cy="466725"/>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New Roman" pitchFamily="18" charset="0"/>
                </a:rPr>
                <a:t>2</a:t>
              </a:r>
              <a:endParaRPr kumimoji="0" lang="en-US" sz="4400" b="1" i="0" u="none" strike="noStrike" cap="none" normalizeH="0" baseline="0" dirty="0" smtClean="0">
                <a:ln>
                  <a:noFill/>
                </a:ln>
                <a:effectLst/>
                <a:latin typeface="Times New Roman" pitchFamily="18" charset="0"/>
              </a:endParaRPr>
            </a:p>
          </p:txBody>
        </p:sp>
        <p:grpSp>
          <p:nvGrpSpPr>
            <p:cNvPr id="13" name="Group 12"/>
            <p:cNvGrpSpPr/>
            <p:nvPr/>
          </p:nvGrpSpPr>
          <p:grpSpPr>
            <a:xfrm>
              <a:off x="1333500" y="4495800"/>
              <a:ext cx="3238500" cy="609600"/>
              <a:chOff x="228600" y="2667000"/>
              <a:chExt cx="3238500" cy="609600"/>
            </a:xfrm>
          </p:grpSpPr>
          <p:sp>
            <p:nvSpPr>
              <p:cNvPr id="14" name="Content Placeholder 2"/>
              <p:cNvSpPr txBox="1">
                <a:spLocks/>
              </p:cNvSpPr>
              <p:nvPr/>
            </p:nvSpPr>
            <p:spPr bwMode="auto">
              <a:xfrm>
                <a:off x="228600" y="2667000"/>
                <a:ext cx="3238500" cy="4191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Have a Solid Game Plan</a:t>
                </a:r>
              </a:p>
            </p:txBody>
          </p:sp>
          <p:sp>
            <p:nvSpPr>
              <p:cNvPr id="15" name="Content Placeholder 2"/>
              <p:cNvSpPr txBox="1">
                <a:spLocks/>
              </p:cNvSpPr>
              <p:nvPr/>
            </p:nvSpPr>
            <p:spPr bwMode="auto">
              <a:xfrm>
                <a:off x="228600" y="2971800"/>
                <a:ext cx="2971800" cy="304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1400" i="0" u="none" strike="noStrike" kern="0" cap="none" spc="0" normalizeH="0" baseline="0" noProof="0" dirty="0" smtClean="0">
                    <a:ln>
                      <a:noFill/>
                    </a:ln>
                    <a:solidFill>
                      <a:schemeClr val="tx1"/>
                    </a:solidFill>
                    <a:effectLst/>
                    <a:uLnTx/>
                    <a:uFillTx/>
                    <a:latin typeface="+mn-lt"/>
                    <a:ea typeface="Calibri"/>
                    <a:cs typeface="Times New Roman"/>
                  </a:rPr>
                  <a:t>Use the Right Processes</a:t>
                </a:r>
              </a:p>
            </p:txBody>
          </p:sp>
        </p:grpSp>
        <p:pic>
          <p:nvPicPr>
            <p:cNvPr id="34823" name="Picture 7" descr="http://media.govolsxtra.com/media/img/photos/2009/08/07/football_atb_03_t607.jpg"/>
            <p:cNvPicPr>
              <a:picLocks noChangeAspect="1" noChangeArrowheads="1"/>
            </p:cNvPicPr>
            <p:nvPr/>
          </p:nvPicPr>
          <p:blipFill>
            <a:blip r:embed="rId4" cstate="print"/>
            <a:srcRect/>
            <a:stretch>
              <a:fillRect/>
            </a:stretch>
          </p:blipFill>
          <p:spPr bwMode="auto">
            <a:xfrm>
              <a:off x="1828800" y="5105400"/>
              <a:ext cx="1819275" cy="154353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1+#ppt_w/2"/>
                                          </p:val>
                                        </p:tav>
                                        <p:tav tm="100000">
                                          <p:val>
                                            <p:strVal val="#ppt_x"/>
                                          </p:val>
                                        </p:tav>
                                      </p:tavLst>
                                    </p:anim>
                                    <p:anim calcmode="lin" valueType="num">
                                      <p:cBhvr additive="base">
                                        <p:cTn id="20"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Keys to Winning in Team Sports </a:t>
            </a:r>
            <a:br>
              <a:rPr lang="en-US" dirty="0" smtClean="0"/>
            </a:br>
            <a:r>
              <a:rPr lang="en-US" dirty="0" smtClean="0"/>
              <a:t>(and Government Procurements)</a:t>
            </a:r>
            <a:endParaRPr lang="en-US"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5</a:t>
            </a:fld>
            <a:endParaRPr lang="en-US" dirty="0"/>
          </a:p>
        </p:txBody>
      </p:sp>
      <p:sp>
        <p:nvSpPr>
          <p:cNvPr id="5" name="Title 1"/>
          <p:cNvSpPr txBox="1">
            <a:spLocks/>
          </p:cNvSpPr>
          <p:nvPr/>
        </p:nvSpPr>
        <p:spPr bwMode="auto">
          <a:xfrm>
            <a:off x="152400" y="1752600"/>
            <a:ext cx="7391400" cy="53975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norm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sz="2000" kern="0" dirty="0" smtClean="0">
                <a:solidFill>
                  <a:srgbClr val="FFFFFF"/>
                </a:solidFill>
                <a:effectLst>
                  <a:outerShdw blurRad="38100" dist="38100" dir="2700000" algn="tl">
                    <a:srgbClr val="000000"/>
                  </a:outerShdw>
                </a:effectLst>
                <a:latin typeface="+mj-lt"/>
                <a:ea typeface="+mj-ea"/>
                <a:cs typeface="+mj-cs"/>
              </a:rPr>
              <a:t>Every Good Coach will Tell You:</a:t>
            </a:r>
            <a:endParaRPr kumimoji="1"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mj-lt"/>
              <a:ea typeface="+mj-ea"/>
              <a:cs typeface="+mj-cs"/>
            </a:endParaRPr>
          </a:p>
        </p:txBody>
      </p:sp>
      <p:grpSp>
        <p:nvGrpSpPr>
          <p:cNvPr id="23" name="Group 22"/>
          <p:cNvGrpSpPr/>
          <p:nvPr/>
        </p:nvGrpSpPr>
        <p:grpSpPr>
          <a:xfrm>
            <a:off x="457200" y="2286000"/>
            <a:ext cx="3352800" cy="1943100"/>
            <a:chOff x="457200" y="2286000"/>
            <a:chExt cx="3352800" cy="1943100"/>
          </a:xfrm>
        </p:grpSpPr>
        <p:sp>
          <p:nvSpPr>
            <p:cNvPr id="7" name="Oval 6"/>
            <p:cNvSpPr/>
            <p:nvPr/>
          </p:nvSpPr>
          <p:spPr bwMode="auto">
            <a:xfrm>
              <a:off x="457200" y="2362200"/>
              <a:ext cx="622300" cy="466725"/>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Times New Roman" pitchFamily="18" charset="0"/>
                </a:rPr>
                <a:t>4</a:t>
              </a:r>
              <a:endParaRPr kumimoji="0" lang="en-US" sz="4400" b="1" i="0" u="none" strike="noStrike" cap="none" normalizeH="0" baseline="0" dirty="0" smtClean="0">
                <a:ln>
                  <a:noFill/>
                </a:ln>
                <a:effectLst/>
                <a:latin typeface="Times New Roman" pitchFamily="18" charset="0"/>
              </a:endParaRPr>
            </a:p>
          </p:txBody>
        </p:sp>
        <p:sp>
          <p:nvSpPr>
            <p:cNvPr id="15" name="Content Placeholder 2"/>
            <p:cNvSpPr txBox="1">
              <a:spLocks/>
            </p:cNvSpPr>
            <p:nvPr/>
          </p:nvSpPr>
          <p:spPr bwMode="auto">
            <a:xfrm>
              <a:off x="1219200" y="2286000"/>
              <a:ext cx="25908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L="342900" marR="0" lvl="0" indent="-34290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Focus on Coaching</a:t>
              </a:r>
            </a:p>
          </p:txBody>
        </p:sp>
        <p:sp>
          <p:nvSpPr>
            <p:cNvPr id="16" name="Content Placeholder 2"/>
            <p:cNvSpPr txBox="1">
              <a:spLocks/>
            </p:cNvSpPr>
            <p:nvPr/>
          </p:nvSpPr>
          <p:spPr bwMode="auto">
            <a:xfrm>
              <a:off x="1219200" y="2590800"/>
              <a:ext cx="2514600" cy="304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1400" i="0" u="none" strike="noStrike" kern="0" cap="none" spc="0" normalizeH="0" baseline="0" noProof="0" dirty="0" smtClean="0">
                  <a:ln>
                    <a:noFill/>
                  </a:ln>
                  <a:solidFill>
                    <a:schemeClr val="tx1"/>
                  </a:solidFill>
                  <a:effectLst/>
                  <a:uLnTx/>
                  <a:uFillTx/>
                  <a:latin typeface="+mn-lt"/>
                  <a:ea typeface="Calibri"/>
                  <a:cs typeface="Times New Roman"/>
                </a:rPr>
                <a:t>Call the Right Plays</a:t>
              </a:r>
            </a:p>
          </p:txBody>
        </p:sp>
        <p:pic>
          <p:nvPicPr>
            <p:cNvPr id="2052" name="Picture 4" descr="http://4.bp.blogspot.com/_aXwvjOCyM24/S2SPniJr0bI/AAAAAAAAM8I/1OGlypgID_k/s400/TSU+head+football+coach+Rod+Reed.jpg"/>
            <p:cNvPicPr>
              <a:picLocks noChangeAspect="1" noChangeArrowheads="1"/>
            </p:cNvPicPr>
            <p:nvPr/>
          </p:nvPicPr>
          <p:blipFill>
            <a:blip r:embed="rId2" cstate="print"/>
            <a:srcRect/>
            <a:stretch>
              <a:fillRect/>
            </a:stretch>
          </p:blipFill>
          <p:spPr bwMode="auto">
            <a:xfrm>
              <a:off x="1981200" y="2971800"/>
              <a:ext cx="1257300" cy="12573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grpSp>
      <p:grpSp>
        <p:nvGrpSpPr>
          <p:cNvPr id="26" name="Group 25"/>
          <p:cNvGrpSpPr/>
          <p:nvPr/>
        </p:nvGrpSpPr>
        <p:grpSpPr>
          <a:xfrm>
            <a:off x="4953000" y="2133600"/>
            <a:ext cx="4038600" cy="2090928"/>
            <a:chOff x="4953000" y="2133600"/>
            <a:chExt cx="4038600" cy="2090928"/>
          </a:xfrm>
        </p:grpSpPr>
        <p:sp>
          <p:nvSpPr>
            <p:cNvPr id="9" name="Oval 8"/>
            <p:cNvSpPr/>
            <p:nvPr/>
          </p:nvSpPr>
          <p:spPr bwMode="auto">
            <a:xfrm>
              <a:off x="4953000" y="2209800"/>
              <a:ext cx="622300" cy="466725"/>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New Roman" pitchFamily="18" charset="0"/>
                </a:rPr>
                <a:t>6</a:t>
              </a:r>
              <a:endParaRPr kumimoji="0" lang="en-US" sz="4400" b="1" i="0" u="none" strike="noStrike" cap="none" normalizeH="0" baseline="0" dirty="0" smtClean="0">
                <a:ln>
                  <a:noFill/>
                </a:ln>
                <a:effectLst/>
                <a:latin typeface="Times New Roman" pitchFamily="18" charset="0"/>
              </a:endParaRPr>
            </a:p>
          </p:txBody>
        </p:sp>
        <p:grpSp>
          <p:nvGrpSpPr>
            <p:cNvPr id="17" name="Group 16"/>
            <p:cNvGrpSpPr/>
            <p:nvPr/>
          </p:nvGrpSpPr>
          <p:grpSpPr>
            <a:xfrm>
              <a:off x="5867400" y="2133600"/>
              <a:ext cx="3124200" cy="838200"/>
              <a:chOff x="6400800" y="3657600"/>
              <a:chExt cx="3124200" cy="838200"/>
            </a:xfrm>
          </p:grpSpPr>
          <p:sp>
            <p:nvSpPr>
              <p:cNvPr id="18" name="Content Placeholder 2"/>
              <p:cNvSpPr txBox="1">
                <a:spLocks/>
              </p:cNvSpPr>
              <p:nvPr/>
            </p:nvSpPr>
            <p:spPr bwMode="auto">
              <a:xfrm>
                <a:off x="6400800" y="3657600"/>
                <a:ext cx="23622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Avoid Turnovers</a:t>
                </a:r>
              </a:p>
            </p:txBody>
          </p:sp>
          <p:sp>
            <p:nvSpPr>
              <p:cNvPr id="19" name="Content Placeholder 2"/>
              <p:cNvSpPr txBox="1">
                <a:spLocks/>
              </p:cNvSpPr>
              <p:nvPr/>
            </p:nvSpPr>
            <p:spPr bwMode="auto">
              <a:xfrm>
                <a:off x="6400800" y="3962400"/>
                <a:ext cx="3124200" cy="5334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lvl="0" fontAlgn="base">
                  <a:spcBef>
                    <a:spcPct val="20000"/>
                  </a:spcBef>
                  <a:spcAft>
                    <a:spcPct val="0"/>
                  </a:spcAft>
                  <a:buClr>
                    <a:schemeClr val="accent1"/>
                  </a:buClr>
                  <a:buSzPct val="75000"/>
                  <a:defRPr/>
                </a:pPr>
                <a:r>
                  <a:rPr kumimoji="1" lang="en-GB" sz="1400" kern="0" dirty="0" smtClean="0">
                    <a:ea typeface="Calibri"/>
                    <a:cs typeface="Times New Roman"/>
                  </a:rPr>
                  <a:t>Every Proposal is Compliant, Responsive, and Compelling</a:t>
                </a:r>
              </a:p>
            </p:txBody>
          </p:sp>
        </p:grpSp>
        <p:pic>
          <p:nvPicPr>
            <p:cNvPr id="2054" name="Picture 6" descr="http://www.fullertonsfuture.org/wp-content/uploads/2009/05/fumble.jpg"/>
            <p:cNvPicPr>
              <a:picLocks noChangeAspect="1" noChangeArrowheads="1"/>
            </p:cNvPicPr>
            <p:nvPr/>
          </p:nvPicPr>
          <p:blipFill>
            <a:blip r:embed="rId3" cstate="print"/>
            <a:srcRect/>
            <a:stretch>
              <a:fillRect/>
            </a:stretch>
          </p:blipFill>
          <p:spPr bwMode="auto">
            <a:xfrm>
              <a:off x="6096000" y="2971800"/>
              <a:ext cx="1957388" cy="1252728"/>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grpSp>
      <p:grpSp>
        <p:nvGrpSpPr>
          <p:cNvPr id="25" name="Group 24"/>
          <p:cNvGrpSpPr/>
          <p:nvPr/>
        </p:nvGrpSpPr>
        <p:grpSpPr>
          <a:xfrm>
            <a:off x="457200" y="4267200"/>
            <a:ext cx="3962400" cy="1943100"/>
            <a:chOff x="457200" y="4267200"/>
            <a:chExt cx="3962400" cy="1943100"/>
          </a:xfrm>
        </p:grpSpPr>
        <p:sp>
          <p:nvSpPr>
            <p:cNvPr id="8" name="Oval 7"/>
            <p:cNvSpPr/>
            <p:nvPr/>
          </p:nvSpPr>
          <p:spPr bwMode="auto">
            <a:xfrm>
              <a:off x="457200" y="4343400"/>
              <a:ext cx="622300" cy="466725"/>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New Roman" pitchFamily="18" charset="0"/>
                </a:rPr>
                <a:t>5</a:t>
              </a:r>
              <a:endParaRPr kumimoji="0" lang="en-US" sz="4400" b="1" i="0" u="none" strike="noStrike" cap="none" normalizeH="0" baseline="0" dirty="0" smtClean="0">
                <a:ln>
                  <a:noFill/>
                </a:ln>
                <a:effectLst/>
                <a:latin typeface="Times New Roman" pitchFamily="18" charset="0"/>
              </a:endParaRPr>
            </a:p>
          </p:txBody>
        </p:sp>
        <p:grpSp>
          <p:nvGrpSpPr>
            <p:cNvPr id="11" name="Group 10"/>
            <p:cNvGrpSpPr/>
            <p:nvPr/>
          </p:nvGrpSpPr>
          <p:grpSpPr>
            <a:xfrm>
              <a:off x="1295400" y="4267200"/>
              <a:ext cx="3124200" cy="609600"/>
              <a:chOff x="3733800" y="3733800"/>
              <a:chExt cx="3124200" cy="609600"/>
            </a:xfrm>
          </p:grpSpPr>
          <p:sp>
            <p:nvSpPr>
              <p:cNvPr id="12" name="Content Placeholder 2"/>
              <p:cNvSpPr txBox="1">
                <a:spLocks/>
              </p:cNvSpPr>
              <p:nvPr/>
            </p:nvSpPr>
            <p:spPr bwMode="auto">
              <a:xfrm>
                <a:off x="3733800" y="3733800"/>
                <a:ext cx="31242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algn="ctr"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Focus on Your Strategy</a:t>
                </a:r>
              </a:p>
            </p:txBody>
          </p:sp>
          <p:sp>
            <p:nvSpPr>
              <p:cNvPr id="13" name="Content Placeholder 2"/>
              <p:cNvSpPr txBox="1">
                <a:spLocks/>
              </p:cNvSpPr>
              <p:nvPr/>
            </p:nvSpPr>
            <p:spPr bwMode="auto">
              <a:xfrm>
                <a:off x="3810000" y="4038600"/>
                <a:ext cx="2971800" cy="304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1400" i="0" u="none" strike="noStrike" kern="0" cap="none" spc="0" normalizeH="0" baseline="0" noProof="0" dirty="0" smtClean="0">
                    <a:ln>
                      <a:noFill/>
                    </a:ln>
                    <a:solidFill>
                      <a:schemeClr val="tx1"/>
                    </a:solidFill>
                    <a:effectLst/>
                    <a:uLnTx/>
                    <a:uFillTx/>
                    <a:latin typeface="+mn-lt"/>
                    <a:ea typeface="Calibri"/>
                    <a:cs typeface="Times New Roman"/>
                  </a:rPr>
                  <a:t>Build a Winning Solution</a:t>
                </a:r>
              </a:p>
            </p:txBody>
          </p:sp>
        </p:grpSp>
        <p:pic>
          <p:nvPicPr>
            <p:cNvPr id="24" name="Picture 5" descr="http://blog.fhsusportsmarketing.com/wordpress/wp-content/uploads/2011/03/FootballPlay.jpg"/>
            <p:cNvPicPr>
              <a:picLocks noChangeAspect="1" noChangeArrowheads="1"/>
            </p:cNvPicPr>
            <p:nvPr/>
          </p:nvPicPr>
          <p:blipFill>
            <a:blip r:embed="rId4" cstate="print"/>
            <a:srcRect/>
            <a:stretch>
              <a:fillRect/>
            </a:stretch>
          </p:blipFill>
          <p:spPr bwMode="auto">
            <a:xfrm>
              <a:off x="1905000" y="4876800"/>
              <a:ext cx="1778000" cy="13335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grpSp>
      <p:grpSp>
        <p:nvGrpSpPr>
          <p:cNvPr id="27" name="Group 26"/>
          <p:cNvGrpSpPr/>
          <p:nvPr/>
        </p:nvGrpSpPr>
        <p:grpSpPr>
          <a:xfrm>
            <a:off x="4953000" y="4267200"/>
            <a:ext cx="3886200" cy="1943100"/>
            <a:chOff x="4953000" y="4267200"/>
            <a:chExt cx="3886200" cy="1943100"/>
          </a:xfrm>
        </p:grpSpPr>
        <p:sp>
          <p:nvSpPr>
            <p:cNvPr id="10" name="Oval 9"/>
            <p:cNvSpPr/>
            <p:nvPr/>
          </p:nvSpPr>
          <p:spPr bwMode="auto">
            <a:xfrm>
              <a:off x="4953000" y="4267200"/>
              <a:ext cx="622300" cy="466725"/>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New Roman" pitchFamily="18" charset="0"/>
                </a:rPr>
                <a:t>7</a:t>
              </a:r>
              <a:endParaRPr kumimoji="0" lang="en-US" sz="4400" b="1" i="0" u="none" strike="noStrike" cap="none" normalizeH="0" baseline="0" dirty="0" smtClean="0">
                <a:ln>
                  <a:noFill/>
                </a:ln>
                <a:effectLst/>
                <a:latin typeface="Times New Roman" pitchFamily="18" charset="0"/>
              </a:endParaRPr>
            </a:p>
          </p:txBody>
        </p:sp>
        <p:grpSp>
          <p:nvGrpSpPr>
            <p:cNvPr id="20" name="Group 19"/>
            <p:cNvGrpSpPr/>
            <p:nvPr/>
          </p:nvGrpSpPr>
          <p:grpSpPr>
            <a:xfrm>
              <a:off x="5867400" y="4267200"/>
              <a:ext cx="2971800" cy="609600"/>
              <a:chOff x="2209800" y="5638800"/>
              <a:chExt cx="2971800" cy="609600"/>
            </a:xfrm>
          </p:grpSpPr>
          <p:sp>
            <p:nvSpPr>
              <p:cNvPr id="21" name="Content Placeholder 2"/>
              <p:cNvSpPr txBox="1">
                <a:spLocks/>
              </p:cNvSpPr>
              <p:nvPr/>
            </p:nvSpPr>
            <p:spPr bwMode="auto">
              <a:xfrm>
                <a:off x="2209800" y="5638800"/>
                <a:ext cx="29718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Enjoy the Game</a:t>
                </a:r>
              </a:p>
            </p:txBody>
          </p:sp>
          <p:sp>
            <p:nvSpPr>
              <p:cNvPr id="22" name="Content Placeholder 2"/>
              <p:cNvSpPr txBox="1">
                <a:spLocks/>
              </p:cNvSpPr>
              <p:nvPr/>
            </p:nvSpPr>
            <p:spPr bwMode="auto">
              <a:xfrm>
                <a:off x="2209800" y="5943600"/>
                <a:ext cx="2971800" cy="304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1400" kern="0" dirty="0" smtClean="0">
                    <a:ea typeface="Calibri"/>
                    <a:cs typeface="Times New Roman"/>
                  </a:rPr>
                  <a:t>Have Fun at What You Do</a:t>
                </a:r>
                <a:endParaRPr kumimoji="1" lang="en-GB" sz="1400" i="0" u="none" strike="noStrike" kern="0" cap="none" spc="0" normalizeH="0" baseline="0" noProof="0" dirty="0" smtClean="0">
                  <a:ln>
                    <a:noFill/>
                  </a:ln>
                  <a:solidFill>
                    <a:schemeClr val="tx1"/>
                  </a:solidFill>
                  <a:effectLst/>
                  <a:uLnTx/>
                  <a:uFillTx/>
                  <a:latin typeface="+mn-lt"/>
                  <a:ea typeface="Calibri"/>
                  <a:cs typeface="Times New Roman"/>
                </a:endParaRPr>
              </a:p>
            </p:txBody>
          </p:sp>
        </p:grpSp>
        <p:pic>
          <p:nvPicPr>
            <p:cNvPr id="20482" name="Picture 2" descr="http://images2.fanpop.com/image/photos/13700000/Spain-win-World-Cup-spain-national-football-team-13769923-800-600.jpg"/>
            <p:cNvPicPr>
              <a:picLocks noChangeAspect="1" noChangeArrowheads="1"/>
            </p:cNvPicPr>
            <p:nvPr/>
          </p:nvPicPr>
          <p:blipFill>
            <a:blip r:embed="rId5" cstate="print"/>
            <a:srcRect/>
            <a:stretch>
              <a:fillRect/>
            </a:stretch>
          </p:blipFill>
          <p:spPr bwMode="auto">
            <a:xfrm>
              <a:off x="5943600" y="4876800"/>
              <a:ext cx="1778000" cy="13335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209800"/>
            <a:ext cx="5943600" cy="1600200"/>
          </a:xfrm>
        </p:spPr>
        <p:txBody>
          <a:bodyPr>
            <a:normAutofit/>
          </a:bodyPr>
          <a:lstStyle/>
          <a:p>
            <a:pPr marL="0" indent="0">
              <a:spcBef>
                <a:spcPts val="0"/>
              </a:spcBef>
              <a:buNone/>
            </a:pPr>
            <a:r>
              <a:rPr lang="en-US" sz="1800" dirty="0" smtClean="0"/>
              <a:t>Like an NFL team, you start by drafting the right athletes</a:t>
            </a:r>
          </a:p>
          <a:p>
            <a:pPr>
              <a:spcBef>
                <a:spcPts val="0"/>
              </a:spcBef>
            </a:pPr>
            <a:r>
              <a:rPr lang="en-US" sz="1800" dirty="0" smtClean="0"/>
              <a:t>Aptitude: excellent organizational and writing skills</a:t>
            </a:r>
          </a:p>
          <a:p>
            <a:pPr>
              <a:spcBef>
                <a:spcPts val="0"/>
              </a:spcBef>
            </a:pPr>
            <a:r>
              <a:rPr lang="en-US" sz="1800" dirty="0" smtClean="0"/>
              <a:t>Domain expertise</a:t>
            </a:r>
          </a:p>
          <a:p>
            <a:pPr>
              <a:spcBef>
                <a:spcPts val="0"/>
              </a:spcBef>
            </a:pPr>
            <a:r>
              <a:rPr lang="en-US" sz="1800" dirty="0" smtClean="0"/>
              <a:t>Experience</a:t>
            </a:r>
          </a:p>
          <a:p>
            <a:pPr>
              <a:spcBef>
                <a:spcPts val="0"/>
              </a:spcBef>
            </a:pPr>
            <a:r>
              <a:rPr lang="en-US" sz="1800" dirty="0" smtClean="0"/>
              <a:t>Avoid unapplied labor (slugs)</a:t>
            </a:r>
            <a:endParaRPr lang="en-US" sz="1800" dirty="0"/>
          </a:p>
        </p:txBody>
      </p:sp>
      <p:sp>
        <p:nvSpPr>
          <p:cNvPr id="2" name="Title 1"/>
          <p:cNvSpPr>
            <a:spLocks noGrp="1"/>
          </p:cNvSpPr>
          <p:nvPr>
            <p:ph type="title"/>
          </p:nvPr>
        </p:nvSpPr>
        <p:spPr/>
        <p:txBody>
          <a:bodyPr>
            <a:normAutofit/>
          </a:bodyPr>
          <a:lstStyle/>
          <a:p>
            <a:pPr lvl="0"/>
            <a:r>
              <a:rPr lang="en-US" sz="3200" dirty="0" smtClean="0"/>
              <a:t>Step 1: Get </a:t>
            </a:r>
            <a:r>
              <a:rPr lang="en-US" sz="3200" dirty="0"/>
              <a:t>the </a:t>
            </a:r>
            <a:r>
              <a:rPr lang="en-US" sz="3200" dirty="0" smtClean="0"/>
              <a:t>Right People</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6</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1</a:t>
            </a:r>
            <a:endParaRPr kumimoji="0" lang="en-US" sz="4400" b="1" i="0" u="none" strike="noStrike" cap="none" normalizeH="0" baseline="0" dirty="0" smtClean="0">
              <a:ln>
                <a:noFill/>
              </a:ln>
              <a:effectLst/>
              <a:latin typeface="Times New Roman" pitchFamily="18" charset="0"/>
            </a:endParaRPr>
          </a:p>
        </p:txBody>
      </p:sp>
      <p:sp>
        <p:nvSpPr>
          <p:cNvPr id="6" name="Content Placeholder 2"/>
          <p:cNvSpPr txBox="1">
            <a:spLocks/>
          </p:cNvSpPr>
          <p:nvPr/>
        </p:nvSpPr>
        <p:spPr bwMode="auto">
          <a:xfrm>
            <a:off x="3200400" y="1905000"/>
            <a:ext cx="53340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Build Your Core Team</a:t>
            </a:r>
          </a:p>
        </p:txBody>
      </p:sp>
      <p:sp>
        <p:nvSpPr>
          <p:cNvPr id="7" name="Content Placeholder 2"/>
          <p:cNvSpPr txBox="1">
            <a:spLocks/>
          </p:cNvSpPr>
          <p:nvPr/>
        </p:nvSpPr>
        <p:spPr bwMode="auto">
          <a:xfrm>
            <a:off x="228600" y="5029200"/>
            <a:ext cx="5638800" cy="685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normAutofit/>
          </a:bodyPr>
          <a:lstStyle/>
          <a:p>
            <a:pPr marL="342900" lvl="1" indent="-342900" fontAlgn="base">
              <a:spcAft>
                <a:spcPct val="0"/>
              </a:spcAft>
              <a:buClr>
                <a:schemeClr val="accent1"/>
              </a:buClr>
              <a:buSzPct val="75000"/>
              <a:buFont typeface="Wingdings" pitchFamily="2" charset="2"/>
              <a:buChar char="l"/>
            </a:pPr>
            <a:r>
              <a:rPr kumimoji="1" lang="en-US" dirty="0" smtClean="0"/>
              <a:t>Consultants used for surge and special skills </a:t>
            </a:r>
          </a:p>
          <a:p>
            <a:pPr marL="342900" lvl="1" indent="-342900" fontAlgn="base">
              <a:spcAft>
                <a:spcPct val="0"/>
              </a:spcAft>
              <a:buClr>
                <a:schemeClr val="accent1"/>
              </a:buClr>
              <a:buSzPct val="75000"/>
              <a:buFont typeface="Wingdings" pitchFamily="2" charset="2"/>
              <a:buChar char="l"/>
            </a:pPr>
            <a:r>
              <a:rPr kumimoji="1" lang="en-US" dirty="0" smtClean="0"/>
              <a:t>Major companies use a 70/30 rule</a:t>
            </a:r>
          </a:p>
        </p:txBody>
      </p:sp>
      <p:sp>
        <p:nvSpPr>
          <p:cNvPr id="8" name="Content Placeholder 2"/>
          <p:cNvSpPr txBox="1">
            <a:spLocks/>
          </p:cNvSpPr>
          <p:nvPr/>
        </p:nvSpPr>
        <p:spPr bwMode="auto">
          <a:xfrm>
            <a:off x="228600" y="4724400"/>
            <a:ext cx="53340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Augment Core Team</a:t>
            </a:r>
            <a:r>
              <a:rPr kumimoji="1" lang="en-GB" sz="2000" b="1" i="0" u="none" strike="noStrike" kern="0" cap="none" spc="0" normalizeH="0" noProof="0" dirty="0" smtClean="0">
                <a:ln>
                  <a:noFill/>
                </a:ln>
                <a:solidFill>
                  <a:schemeClr val="accent2">
                    <a:lumMod val="75000"/>
                  </a:schemeClr>
                </a:solidFill>
                <a:effectLst/>
                <a:uLnTx/>
                <a:uFillTx/>
                <a:latin typeface="+mn-lt"/>
                <a:ea typeface="Calibri"/>
                <a:cs typeface="Times New Roman"/>
              </a:rPr>
              <a:t> </a:t>
            </a: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with Special Players</a:t>
            </a:r>
          </a:p>
        </p:txBody>
      </p:sp>
      <p:pic>
        <p:nvPicPr>
          <p:cNvPr id="36866" name="Picture 2"/>
          <p:cNvPicPr>
            <a:picLocks noChangeAspect="1" noChangeArrowheads="1"/>
          </p:cNvPicPr>
          <p:nvPr/>
        </p:nvPicPr>
        <p:blipFill>
          <a:blip r:embed="rId2" cstate="print"/>
          <a:srcRect/>
          <a:stretch>
            <a:fillRect/>
          </a:stretch>
        </p:blipFill>
        <p:spPr bwMode="auto">
          <a:xfrm>
            <a:off x="685800" y="1981200"/>
            <a:ext cx="2362200" cy="2620686"/>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36868" name="Picture 4" descr="http://www.betadaily.com/wp-content/uploads/2010/02/image-consultant.jpg"/>
          <p:cNvPicPr>
            <a:picLocks noChangeAspect="1" noChangeArrowheads="1"/>
          </p:cNvPicPr>
          <p:nvPr/>
        </p:nvPicPr>
        <p:blipFill>
          <a:blip r:embed="rId3" cstate="print"/>
          <a:srcRect/>
          <a:stretch>
            <a:fillRect/>
          </a:stretch>
        </p:blipFill>
        <p:spPr bwMode="auto">
          <a:xfrm>
            <a:off x="5638800" y="3886200"/>
            <a:ext cx="1781302" cy="25146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dirty="0" smtClean="0"/>
              <a:t>Step 1: Get </a:t>
            </a:r>
            <a:r>
              <a:rPr lang="en-US" sz="3200" dirty="0"/>
              <a:t>the </a:t>
            </a:r>
            <a:r>
              <a:rPr lang="en-US" sz="3200" dirty="0" smtClean="0"/>
              <a:t>Right People (Cont.)</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7</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1</a:t>
            </a:r>
            <a:endParaRPr kumimoji="0" lang="en-US" sz="4400" b="1" i="0" u="none" strike="noStrike" cap="none" normalizeH="0" baseline="0" dirty="0" smtClean="0">
              <a:ln>
                <a:noFill/>
              </a:ln>
              <a:effectLst/>
              <a:latin typeface="Times New Roman" pitchFamily="18" charset="0"/>
            </a:endParaRPr>
          </a:p>
        </p:txBody>
      </p:sp>
      <p:sp>
        <p:nvSpPr>
          <p:cNvPr id="9" name="Content Placeholder 2"/>
          <p:cNvSpPr txBox="1">
            <a:spLocks/>
          </p:cNvSpPr>
          <p:nvPr/>
        </p:nvSpPr>
        <p:spPr bwMode="auto">
          <a:xfrm>
            <a:off x="381000" y="2209800"/>
            <a:ext cx="6324600" cy="1828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normAutofit/>
          </a:bodyPr>
          <a:lstStyle/>
          <a:p>
            <a:pPr marL="285750" indent="-285750" fontAlgn="base">
              <a:spcBef>
                <a:spcPts val="1200"/>
              </a:spcBef>
              <a:spcAft>
                <a:spcPct val="0"/>
              </a:spcAft>
              <a:buClr>
                <a:schemeClr val="accent1"/>
              </a:buClr>
              <a:buSzPct val="75000"/>
              <a:buFont typeface="Wingdings" pitchFamily="2" charset="2"/>
              <a:buChar char="l"/>
            </a:pPr>
            <a:r>
              <a:rPr kumimoji="1" lang="en-US" b="1" dirty="0" smtClean="0">
                <a:solidFill>
                  <a:schemeClr val="accent1">
                    <a:lumMod val="75000"/>
                  </a:schemeClr>
                </a:solidFill>
              </a:rPr>
              <a:t>Professional expertise</a:t>
            </a:r>
            <a:r>
              <a:rPr kumimoji="1" lang="en-US" dirty="0" smtClean="0"/>
              <a:t>: </a:t>
            </a:r>
            <a:br>
              <a:rPr kumimoji="1" lang="en-US" dirty="0" smtClean="0"/>
            </a:br>
            <a:r>
              <a:rPr kumimoji="1" lang="en-US" dirty="0" smtClean="0"/>
              <a:t>real consultants vs. migratory labor</a:t>
            </a:r>
          </a:p>
          <a:p>
            <a:pPr marL="285750" indent="-285750" fontAlgn="base">
              <a:spcBef>
                <a:spcPts val="1200"/>
              </a:spcBef>
              <a:spcAft>
                <a:spcPct val="0"/>
              </a:spcAft>
              <a:buClr>
                <a:schemeClr val="accent1"/>
              </a:buClr>
              <a:buSzPct val="75000"/>
              <a:buFont typeface="Wingdings" pitchFamily="2" charset="2"/>
              <a:buChar char="l"/>
            </a:pPr>
            <a:r>
              <a:rPr kumimoji="1" lang="en-US" b="1" dirty="0" smtClean="0">
                <a:solidFill>
                  <a:schemeClr val="accent1">
                    <a:lumMod val="75000"/>
                  </a:schemeClr>
                </a:solidFill>
              </a:rPr>
              <a:t>Recognized accomplishment</a:t>
            </a:r>
            <a:r>
              <a:rPr kumimoji="1" lang="en-US" dirty="0" smtClean="0"/>
              <a:t>: more than a business card, peer recognition as among the best</a:t>
            </a:r>
          </a:p>
          <a:p>
            <a:pPr marL="285750" indent="-285750" fontAlgn="base">
              <a:spcBef>
                <a:spcPts val="1200"/>
              </a:spcBef>
              <a:spcAft>
                <a:spcPct val="0"/>
              </a:spcAft>
              <a:buClr>
                <a:schemeClr val="accent1"/>
              </a:buClr>
              <a:buSzPct val="75000"/>
              <a:buFont typeface="Wingdings" pitchFamily="2" charset="2"/>
              <a:buChar char="l"/>
            </a:pPr>
            <a:r>
              <a:rPr kumimoji="1" lang="en-US" b="1" dirty="0" smtClean="0">
                <a:solidFill>
                  <a:schemeClr val="accent1">
                    <a:lumMod val="75000"/>
                  </a:schemeClr>
                </a:solidFill>
              </a:rPr>
              <a:t>Commitment to the profession</a:t>
            </a:r>
            <a:r>
              <a:rPr kumimoji="1" lang="en-US" b="1" dirty="0" smtClean="0"/>
              <a:t>:</a:t>
            </a:r>
            <a:r>
              <a:rPr kumimoji="1" lang="en-US" b="1" dirty="0" smtClean="0">
                <a:solidFill>
                  <a:schemeClr val="accent1">
                    <a:lumMod val="75000"/>
                  </a:schemeClr>
                </a:solidFill>
              </a:rPr>
              <a:t> </a:t>
            </a:r>
            <a:r>
              <a:rPr kumimoji="1" lang="en-US" dirty="0" smtClean="0"/>
              <a:t>APMP certifications</a:t>
            </a:r>
          </a:p>
        </p:txBody>
      </p:sp>
      <p:sp>
        <p:nvSpPr>
          <p:cNvPr id="10" name="Content Placeholder 2"/>
          <p:cNvSpPr txBox="1">
            <a:spLocks/>
          </p:cNvSpPr>
          <p:nvPr/>
        </p:nvSpPr>
        <p:spPr bwMode="auto">
          <a:xfrm>
            <a:off x="381000" y="1828800"/>
            <a:ext cx="53340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What to Look for in Consultants</a:t>
            </a:r>
          </a:p>
        </p:txBody>
      </p:sp>
      <p:pic>
        <p:nvPicPr>
          <p:cNvPr id="12" name="Picture 4" descr="http://www.betadaily.com/wp-content/uploads/2010/02/image-consultant.jpg"/>
          <p:cNvPicPr>
            <a:picLocks noChangeAspect="1" noChangeArrowheads="1"/>
          </p:cNvPicPr>
          <p:nvPr/>
        </p:nvPicPr>
        <p:blipFill>
          <a:blip r:embed="rId2" cstate="print"/>
          <a:srcRect/>
          <a:stretch>
            <a:fillRect/>
          </a:stretch>
        </p:blipFill>
        <p:spPr bwMode="auto">
          <a:xfrm>
            <a:off x="6858000" y="2362200"/>
            <a:ext cx="1781302" cy="251460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3" name="Content Placeholder 2"/>
          <p:cNvSpPr txBox="1">
            <a:spLocks/>
          </p:cNvSpPr>
          <p:nvPr/>
        </p:nvSpPr>
        <p:spPr bwMode="auto">
          <a:xfrm>
            <a:off x="381000" y="4572000"/>
            <a:ext cx="6324600" cy="9906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normAutofit/>
          </a:bodyPr>
          <a:lstStyle/>
          <a:p>
            <a:pPr marL="285750" indent="-285750" fontAlgn="base">
              <a:spcBef>
                <a:spcPts val="1200"/>
              </a:spcBef>
              <a:spcAft>
                <a:spcPct val="0"/>
              </a:spcAft>
              <a:buClr>
                <a:schemeClr val="accent1"/>
              </a:buClr>
              <a:buSzPct val="75000"/>
              <a:buFont typeface="Wingdings" pitchFamily="2" charset="2"/>
              <a:buChar char="l"/>
            </a:pPr>
            <a:r>
              <a:rPr kumimoji="1" lang="en-US" dirty="0" smtClean="0"/>
              <a:t>“Accidental Proposal Consultant” who will do “anything for money” (AFM) between full-time jobs</a:t>
            </a:r>
          </a:p>
        </p:txBody>
      </p:sp>
      <p:sp>
        <p:nvSpPr>
          <p:cNvPr id="14" name="Content Placeholder 2"/>
          <p:cNvSpPr txBox="1">
            <a:spLocks/>
          </p:cNvSpPr>
          <p:nvPr/>
        </p:nvSpPr>
        <p:spPr bwMode="auto">
          <a:xfrm>
            <a:off x="381000" y="4267200"/>
            <a:ext cx="53340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What to Avoid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133600"/>
            <a:ext cx="8610600" cy="1143000"/>
          </a:xfrm>
        </p:spPr>
        <p:txBody>
          <a:bodyPr>
            <a:noAutofit/>
          </a:bodyPr>
          <a:lstStyle/>
          <a:p>
            <a:r>
              <a:rPr lang="en-US" sz="1800" dirty="0" smtClean="0">
                <a:solidFill>
                  <a:schemeClr val="accent1">
                    <a:lumMod val="75000"/>
                  </a:schemeClr>
                </a:solidFill>
              </a:rPr>
              <a:t>Professional </a:t>
            </a:r>
            <a:r>
              <a:rPr lang="en-US" sz="1800" dirty="0">
                <a:solidFill>
                  <a:schemeClr val="accent1">
                    <a:lumMod val="75000"/>
                  </a:schemeClr>
                </a:solidFill>
              </a:rPr>
              <a:t>Development </a:t>
            </a:r>
            <a:r>
              <a:rPr lang="en-US" sz="1800" dirty="0" smtClean="0">
                <a:solidFill>
                  <a:schemeClr val="accent1">
                    <a:lumMod val="75000"/>
                  </a:schemeClr>
                </a:solidFill>
              </a:rPr>
              <a:t>Training: </a:t>
            </a:r>
            <a:r>
              <a:rPr lang="en-US" sz="1800" dirty="0" smtClean="0"/>
              <a:t>raise </a:t>
            </a:r>
            <a:r>
              <a:rPr lang="en-US" sz="1800" dirty="0"/>
              <a:t>their level of understanding </a:t>
            </a:r>
            <a:r>
              <a:rPr lang="en-US" sz="1800" dirty="0" smtClean="0"/>
              <a:t/>
            </a:r>
            <a:br>
              <a:rPr lang="en-US" sz="1800" dirty="0" smtClean="0"/>
            </a:br>
            <a:r>
              <a:rPr lang="en-US" sz="1800" dirty="0" smtClean="0"/>
              <a:t>and competitiveness (do </a:t>
            </a:r>
            <a:r>
              <a:rPr lang="en-US" sz="1800" dirty="0"/>
              <a:t>you have </a:t>
            </a:r>
            <a:r>
              <a:rPr lang="en-US" sz="1800" dirty="0" smtClean="0"/>
              <a:t>a training </a:t>
            </a:r>
            <a:r>
              <a:rPr lang="en-US" sz="1800" dirty="0"/>
              <a:t>program/plan with </a:t>
            </a:r>
            <a:r>
              <a:rPr lang="en-US" sz="1800" dirty="0" smtClean="0"/>
              <a:t>courses identified?)</a:t>
            </a:r>
            <a:endParaRPr lang="en-US" sz="1800" dirty="0"/>
          </a:p>
          <a:p>
            <a:pPr>
              <a:spcBef>
                <a:spcPts val="1200"/>
              </a:spcBef>
            </a:pPr>
            <a:r>
              <a:rPr lang="en-US" sz="1800" dirty="0" smtClean="0">
                <a:solidFill>
                  <a:schemeClr val="accent1">
                    <a:lumMod val="75000"/>
                  </a:schemeClr>
                </a:solidFill>
              </a:rPr>
              <a:t>Skills training:</a:t>
            </a:r>
            <a:r>
              <a:rPr lang="en-US" sz="1800" dirty="0" smtClean="0">
                <a:solidFill>
                  <a:srgbClr val="002060"/>
                </a:solidFill>
              </a:rPr>
              <a:t> </a:t>
            </a:r>
            <a:r>
              <a:rPr lang="en-US" sz="1800" dirty="0" smtClean="0"/>
              <a:t>train </a:t>
            </a:r>
            <a:r>
              <a:rPr lang="en-US" sz="1800" dirty="0"/>
              <a:t>like you </a:t>
            </a:r>
            <a:r>
              <a:rPr lang="en-US" sz="1800" dirty="0" smtClean="0"/>
              <a:t>play/fight/fly; train </a:t>
            </a:r>
            <a:r>
              <a:rPr lang="en-US" sz="1800" dirty="0"/>
              <a:t>using your process and </a:t>
            </a:r>
            <a:r>
              <a:rPr lang="en-US" sz="1800" dirty="0" smtClean="0"/>
              <a:t>tools</a:t>
            </a:r>
            <a:endParaRPr lang="en-US" sz="1800" dirty="0"/>
          </a:p>
        </p:txBody>
      </p:sp>
      <p:sp>
        <p:nvSpPr>
          <p:cNvPr id="2" name="Title 1"/>
          <p:cNvSpPr>
            <a:spLocks noGrp="1"/>
          </p:cNvSpPr>
          <p:nvPr>
            <p:ph type="title"/>
          </p:nvPr>
        </p:nvSpPr>
        <p:spPr/>
        <p:txBody>
          <a:bodyPr>
            <a:normAutofit/>
          </a:bodyPr>
          <a:lstStyle/>
          <a:p>
            <a:r>
              <a:rPr lang="en-US" sz="3200" dirty="0" smtClean="0"/>
              <a:t>Step 1: Get the Right People (Cont.)</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8</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1</a:t>
            </a:r>
            <a:endParaRPr kumimoji="0" lang="en-US" sz="4400" b="1" i="0" u="none" strike="noStrike" cap="none" normalizeH="0" baseline="0" dirty="0" smtClean="0">
              <a:ln>
                <a:noFill/>
              </a:ln>
              <a:effectLst/>
              <a:latin typeface="Times New Roman" pitchFamily="18" charset="0"/>
            </a:endParaRPr>
          </a:p>
        </p:txBody>
      </p:sp>
      <p:sp>
        <p:nvSpPr>
          <p:cNvPr id="6" name="Content Placeholder 2"/>
          <p:cNvSpPr txBox="1">
            <a:spLocks/>
          </p:cNvSpPr>
          <p:nvPr/>
        </p:nvSpPr>
        <p:spPr bwMode="auto">
          <a:xfrm>
            <a:off x="609600" y="1752600"/>
            <a:ext cx="53340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Train Your Team</a:t>
            </a:r>
          </a:p>
        </p:txBody>
      </p:sp>
      <p:sp>
        <p:nvSpPr>
          <p:cNvPr id="7" name="Content Placeholder 2"/>
          <p:cNvSpPr txBox="1">
            <a:spLocks/>
          </p:cNvSpPr>
          <p:nvPr/>
        </p:nvSpPr>
        <p:spPr bwMode="auto">
          <a:xfrm>
            <a:off x="457200" y="3886200"/>
            <a:ext cx="8534400" cy="25908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noAutofit/>
          </a:bodyPr>
          <a:lstStyle/>
          <a:p>
            <a:pPr marL="285750" indent="-285750" fontAlgn="base">
              <a:spcBef>
                <a:spcPct val="20000"/>
              </a:spcBef>
              <a:spcAft>
                <a:spcPct val="0"/>
              </a:spcAft>
              <a:buClr>
                <a:schemeClr val="accent1"/>
              </a:buClr>
              <a:buSzPct val="75000"/>
              <a:buFont typeface="Wingdings" pitchFamily="2" charset="2"/>
              <a:buChar char="l"/>
            </a:pPr>
            <a:r>
              <a:rPr kumimoji="1" lang="en-US" b="0" i="0" u="none" strike="noStrike" kern="0" cap="none" spc="0" normalizeH="0" baseline="0" noProof="0" dirty="0" smtClean="0">
                <a:ln>
                  <a:noFill/>
                </a:ln>
                <a:solidFill>
                  <a:schemeClr val="tx1"/>
                </a:solidFill>
                <a:effectLst/>
                <a:uLnTx/>
                <a:uFillTx/>
                <a:latin typeface="+mn-lt"/>
              </a:rPr>
              <a:t>Proposals are an intellectual competition. Look at your market (SB, mid, large) and ask, “Are we smarter, better trained, and more agile than our competition?”</a:t>
            </a:r>
          </a:p>
          <a:p>
            <a:pPr marL="285750" indent="-285750" fontAlgn="base">
              <a:spcBef>
                <a:spcPts val="1200"/>
              </a:spcBef>
              <a:spcAft>
                <a:spcPct val="0"/>
              </a:spcAft>
              <a:buClr>
                <a:schemeClr val="accent1"/>
              </a:buClr>
              <a:buSzPct val="75000"/>
              <a:buFont typeface="Wingdings" pitchFamily="2" charset="2"/>
              <a:buChar char="l"/>
            </a:pPr>
            <a:r>
              <a:rPr kumimoji="1" lang="en-US" b="0" i="0" u="none" strike="noStrike" kern="0" cap="none" spc="0" normalizeH="0" baseline="0" noProof="0" dirty="0" smtClean="0">
                <a:ln>
                  <a:noFill/>
                </a:ln>
                <a:solidFill>
                  <a:schemeClr val="tx1"/>
                </a:solidFill>
                <a:effectLst/>
                <a:uLnTx/>
                <a:uFillTx/>
                <a:latin typeface="+mn-lt"/>
              </a:rPr>
              <a:t>Look for the best and brightest who can work under tight deadlines (reliable); can handle long hours under stressful situations (durable); and are smart, creative and driven to be successful (talented)</a:t>
            </a:r>
          </a:p>
          <a:p>
            <a:pPr marL="285750" indent="-285750" fontAlgn="base">
              <a:spcBef>
                <a:spcPts val="1200"/>
              </a:spcBef>
              <a:spcAft>
                <a:spcPct val="0"/>
              </a:spcAft>
              <a:buClr>
                <a:schemeClr val="accent1"/>
              </a:buClr>
              <a:buSzPct val="75000"/>
              <a:buFont typeface="Wingdings" pitchFamily="2" charset="2"/>
              <a:buChar char="l"/>
            </a:pPr>
            <a:r>
              <a:rPr kumimoji="1" lang="en-US" b="0" i="0" u="none" strike="noStrike" kern="0" cap="none" spc="0" normalizeH="0" baseline="0" noProof="0" dirty="0" smtClean="0">
                <a:ln>
                  <a:noFill/>
                </a:ln>
                <a:solidFill>
                  <a:schemeClr val="tx1"/>
                </a:solidFill>
                <a:effectLst/>
                <a:uLnTx/>
                <a:uFillTx/>
                <a:latin typeface="+mn-lt"/>
              </a:rPr>
              <a:t>The objective is not to produce a proposal, it is to create the </a:t>
            </a:r>
            <a:br>
              <a:rPr kumimoji="1" lang="en-US" b="0" i="0" u="none" strike="noStrike" kern="0" cap="none" spc="0" normalizeH="0" baseline="0" noProof="0" dirty="0" smtClean="0">
                <a:ln>
                  <a:noFill/>
                </a:ln>
                <a:solidFill>
                  <a:schemeClr val="tx1"/>
                </a:solidFill>
                <a:effectLst/>
                <a:uLnTx/>
                <a:uFillTx/>
                <a:latin typeface="+mn-lt"/>
              </a:rPr>
            </a:br>
            <a:r>
              <a:rPr kumimoji="1" lang="en-US" b="0" i="1" u="none" strike="noStrike" kern="0" cap="none" spc="0" normalizeH="0" baseline="0" noProof="0" dirty="0" smtClean="0">
                <a:ln>
                  <a:noFill/>
                </a:ln>
                <a:solidFill>
                  <a:srgbClr val="BDEEFF"/>
                </a:solidFill>
                <a:effectLst/>
                <a:uLnTx/>
                <a:uFillTx/>
                <a:latin typeface="+mn-lt"/>
              </a:rPr>
              <a:t>winning proposal</a:t>
            </a:r>
            <a:endParaRPr kumimoji="1" lang="en-US" b="0" i="1" u="none" strike="noStrike" kern="0" cap="none" spc="0" normalizeH="0" baseline="0" noProof="0" dirty="0">
              <a:ln>
                <a:noFill/>
              </a:ln>
              <a:solidFill>
                <a:srgbClr val="BDEEFF"/>
              </a:solidFill>
              <a:effectLst/>
              <a:uLnTx/>
              <a:uFillTx/>
              <a:latin typeface="+mn-lt"/>
            </a:endParaRPr>
          </a:p>
        </p:txBody>
      </p:sp>
      <p:sp>
        <p:nvSpPr>
          <p:cNvPr id="8" name="Content Placeholder 2"/>
          <p:cNvSpPr txBox="1">
            <a:spLocks/>
          </p:cNvSpPr>
          <p:nvPr/>
        </p:nvSpPr>
        <p:spPr bwMode="auto">
          <a:xfrm>
            <a:off x="533400" y="3505200"/>
            <a:ext cx="53340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Do You Have a Team That</a:t>
            </a:r>
            <a:r>
              <a:rPr kumimoji="1" lang="en-GB" sz="2000" b="1" i="0" u="none" strike="noStrike" kern="0" cap="none" spc="0" normalizeH="0" noProof="0" dirty="0" smtClean="0">
                <a:ln>
                  <a:noFill/>
                </a:ln>
                <a:solidFill>
                  <a:schemeClr val="accent2">
                    <a:lumMod val="75000"/>
                  </a:schemeClr>
                </a:solidFill>
                <a:effectLst/>
                <a:uLnTx/>
                <a:uFillTx/>
                <a:latin typeface="+mn-lt"/>
                <a:ea typeface="Calibri"/>
                <a:cs typeface="Times New Roman"/>
              </a:rPr>
              <a:t> Can Win?</a:t>
            </a:r>
            <a:endPar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dirty="0" smtClean="0"/>
              <a:t>Step 2: Use the Right Process</a:t>
            </a:r>
            <a:endParaRPr lang="en-US" sz="3200" dirty="0"/>
          </a:p>
        </p:txBody>
      </p:sp>
      <p:sp>
        <p:nvSpPr>
          <p:cNvPr id="4" name="Slide Number Placeholder 3"/>
          <p:cNvSpPr>
            <a:spLocks noGrp="1"/>
          </p:cNvSpPr>
          <p:nvPr>
            <p:ph type="sldNum" sz="quarter" idx="10"/>
          </p:nvPr>
        </p:nvSpPr>
        <p:spPr/>
        <p:txBody>
          <a:bodyPr/>
          <a:lstStyle/>
          <a:p>
            <a:fld id="{6988E9A6-06D7-43CF-89C8-4B27183031C0}" type="slidenum">
              <a:rPr lang="en-US" smtClean="0"/>
              <a:pPr/>
              <a:t>9</a:t>
            </a:fld>
            <a:endParaRPr lang="en-US" dirty="0"/>
          </a:p>
        </p:txBody>
      </p:sp>
      <p:sp>
        <p:nvSpPr>
          <p:cNvPr id="5" name="Oval 4"/>
          <p:cNvSpPr/>
          <p:nvPr/>
        </p:nvSpPr>
        <p:spPr bwMode="auto">
          <a:xfrm>
            <a:off x="8077200" y="762000"/>
            <a:ext cx="990600" cy="742950"/>
          </a:xfrm>
          <a:prstGeom prst="ellipse">
            <a:avLst/>
          </a:prstGeom>
          <a:solidFill>
            <a:schemeClr val="accent2">
              <a:lumMod val="75000"/>
            </a:schemeClr>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Times New Roman" pitchFamily="18" charset="0"/>
              </a:rPr>
              <a:t>2</a:t>
            </a:r>
            <a:endParaRPr kumimoji="0" lang="en-US" sz="4400" b="1" i="0" u="none" strike="noStrike" cap="none" normalizeH="0" baseline="0" dirty="0" smtClean="0">
              <a:ln>
                <a:noFill/>
              </a:ln>
              <a:effectLst/>
              <a:latin typeface="Times New Roman" pitchFamily="18" charset="0"/>
            </a:endParaRPr>
          </a:p>
        </p:txBody>
      </p:sp>
      <p:sp>
        <p:nvSpPr>
          <p:cNvPr id="6" name="Content Placeholder 2"/>
          <p:cNvSpPr txBox="1">
            <a:spLocks/>
          </p:cNvSpPr>
          <p:nvPr/>
        </p:nvSpPr>
        <p:spPr bwMode="auto">
          <a:xfrm>
            <a:off x="228600" y="1981200"/>
            <a:ext cx="8610600" cy="4572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t" anchorCtr="0" compatLnSpc="1">
            <a:prstTxWarp prst="textNoShape">
              <a:avLst/>
            </a:prstTxWarp>
          </a:bodyPr>
          <a:lstStyle/>
          <a:p>
            <a:pPr marR="0" lvl="0" defTabSz="914400" rtl="0" eaLnBrk="1" fontAlgn="base" latinLnBrk="0" hangingPunct="1">
              <a:lnSpc>
                <a:spcPct val="100000"/>
              </a:lnSpc>
              <a:spcBef>
                <a:spcPct val="20000"/>
              </a:spcBef>
              <a:spcAft>
                <a:spcPct val="0"/>
              </a:spcAft>
              <a:buClr>
                <a:schemeClr val="accent1"/>
              </a:buClr>
              <a:buSzPct val="75000"/>
              <a:buFont typeface="Wingdings" pitchFamily="2" charset="2"/>
              <a:buNone/>
              <a:tabLst/>
              <a:defRPr/>
            </a:pPr>
            <a:r>
              <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rPr>
              <a:t>Establish a Business Acquisition Framework That</a:t>
            </a:r>
            <a:r>
              <a:rPr kumimoji="1" lang="en-GB" sz="2000" b="1" i="0" u="none" strike="noStrike" kern="0" cap="none" spc="0" normalizeH="0" noProof="0" dirty="0" smtClean="0">
                <a:ln>
                  <a:noFill/>
                </a:ln>
                <a:solidFill>
                  <a:schemeClr val="accent2">
                    <a:lumMod val="75000"/>
                  </a:schemeClr>
                </a:solidFill>
                <a:effectLst/>
                <a:uLnTx/>
                <a:uFillTx/>
                <a:latin typeface="+mn-lt"/>
                <a:ea typeface="Calibri"/>
                <a:cs typeface="Times New Roman"/>
              </a:rPr>
              <a:t> Covers 5 Stages:</a:t>
            </a:r>
            <a:endParaRPr kumimoji="1" lang="en-GB" sz="2000" b="1" i="0" u="none" strike="noStrike" kern="0" cap="none" spc="0" normalizeH="0" baseline="0" noProof="0" dirty="0" smtClean="0">
              <a:ln>
                <a:noFill/>
              </a:ln>
              <a:solidFill>
                <a:schemeClr val="accent2">
                  <a:lumMod val="75000"/>
                </a:schemeClr>
              </a:solidFill>
              <a:effectLst/>
              <a:uLnTx/>
              <a:uFillTx/>
              <a:latin typeface="+mn-lt"/>
              <a:ea typeface="Calibri"/>
              <a:cs typeface="Times New Roman"/>
            </a:endParaRPr>
          </a:p>
        </p:txBody>
      </p:sp>
      <p:sp>
        <p:nvSpPr>
          <p:cNvPr id="8" name="Right Arrow 7"/>
          <p:cNvSpPr/>
          <p:nvPr/>
        </p:nvSpPr>
        <p:spPr>
          <a:xfrm>
            <a:off x="912494" y="3276820"/>
            <a:ext cx="7319010" cy="1371380"/>
          </a:xfrm>
          <a:prstGeom prst="rightArrow">
            <a:avLst/>
          </a:prstGeom>
          <a:solidFill>
            <a:srgbClr val="002060"/>
          </a:solidFill>
          <a:scene3d>
            <a:camera prst="orthographicFront"/>
            <a:lightRig rig="flat" dir="t"/>
          </a:scene3d>
          <a:sp3d z="-190500" extrusionH="12700" prstMaterial="plastic">
            <a:bevelT w="50800" h="50800"/>
          </a:sp3d>
        </p:spPr>
        <p:style>
          <a:lnRef idx="0">
            <a:schemeClr val="dk1">
              <a:hueOff val="0"/>
              <a:satOff val="0"/>
              <a:lumOff val="0"/>
              <a:alphaOff val="0"/>
            </a:schemeClr>
          </a:lnRef>
          <a:fillRef idx="3">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grpSp>
        <p:nvGrpSpPr>
          <p:cNvPr id="9" name="Group 8"/>
          <p:cNvGrpSpPr/>
          <p:nvPr/>
        </p:nvGrpSpPr>
        <p:grpSpPr>
          <a:xfrm>
            <a:off x="269222" y="3688233"/>
            <a:ext cx="1518627" cy="548552"/>
            <a:chOff x="2522" y="411413"/>
            <a:chExt cx="1518627" cy="548552"/>
          </a:xfrm>
          <a:solidFill>
            <a:schemeClr val="tx2">
              <a:lumMod val="75000"/>
            </a:schemeClr>
          </a:solidFill>
          <a:scene3d>
            <a:camera prst="orthographicFront"/>
            <a:lightRig rig="flat" dir="t"/>
          </a:scene3d>
        </p:grpSpPr>
        <p:sp>
          <p:nvSpPr>
            <p:cNvPr id="22" name="Rounded Rectangle 21"/>
            <p:cNvSpPr/>
            <p:nvPr/>
          </p:nvSpPr>
          <p:spPr>
            <a:xfrm>
              <a:off x="2522" y="411413"/>
              <a:ext cx="1518627" cy="548552"/>
            </a:xfrm>
            <a:prstGeom prst="roundRect">
              <a:avLst/>
            </a:prstGeom>
            <a:grp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sp>
        <p:sp>
          <p:nvSpPr>
            <p:cNvPr id="23" name="Rounded Rectangle 5"/>
            <p:cNvSpPr/>
            <p:nvPr/>
          </p:nvSpPr>
          <p:spPr>
            <a:xfrm>
              <a:off x="29300" y="438191"/>
              <a:ext cx="1465071" cy="49499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0" tIns="45720" rIns="0" bIns="45720" numCol="1" spcCol="1270" anchor="ctr" anchorCtr="0">
              <a:noAutofit/>
            </a:bodyPr>
            <a:lstStyle/>
            <a:p>
              <a:pPr lvl="0" algn="ctr" defTabSz="533400">
                <a:lnSpc>
                  <a:spcPct val="90000"/>
                </a:lnSpc>
                <a:spcBef>
                  <a:spcPct val="0"/>
                </a:spcBef>
                <a:spcAft>
                  <a:spcPct val="35000"/>
                </a:spcAft>
              </a:pPr>
              <a:r>
                <a:rPr lang="en-US" sz="1400" b="1" kern="1200" dirty="0" smtClean="0">
                  <a:solidFill>
                    <a:srgbClr val="002060"/>
                  </a:solidFill>
                  <a:latin typeface="Arial Narrow" pitchFamily="34" charset="0"/>
                </a:rPr>
                <a:t>Business Development</a:t>
              </a:r>
              <a:endParaRPr lang="en-US" sz="1400" b="1" kern="1200" dirty="0">
                <a:solidFill>
                  <a:srgbClr val="002060"/>
                </a:solidFill>
                <a:latin typeface="Arial Narrow" pitchFamily="34" charset="0"/>
              </a:endParaRPr>
            </a:p>
          </p:txBody>
        </p:sp>
      </p:grpSp>
      <p:grpSp>
        <p:nvGrpSpPr>
          <p:cNvPr id="10" name="Group 9"/>
          <p:cNvGrpSpPr/>
          <p:nvPr/>
        </p:nvGrpSpPr>
        <p:grpSpPr>
          <a:xfrm>
            <a:off x="2040954" y="3688233"/>
            <a:ext cx="1518627" cy="548552"/>
            <a:chOff x="1774254" y="411413"/>
            <a:chExt cx="1518627" cy="548552"/>
          </a:xfrm>
          <a:solidFill>
            <a:schemeClr val="tx2">
              <a:lumMod val="75000"/>
            </a:schemeClr>
          </a:solidFill>
          <a:scene3d>
            <a:camera prst="orthographicFront"/>
            <a:lightRig rig="flat" dir="t"/>
          </a:scene3d>
        </p:grpSpPr>
        <p:sp>
          <p:nvSpPr>
            <p:cNvPr id="20" name="Rounded Rectangle 19"/>
            <p:cNvSpPr/>
            <p:nvPr/>
          </p:nvSpPr>
          <p:spPr>
            <a:xfrm>
              <a:off x="1774254" y="411413"/>
              <a:ext cx="1518627" cy="548552"/>
            </a:xfrm>
            <a:prstGeom prst="roundRect">
              <a:avLst/>
            </a:prstGeom>
            <a:grp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2483469"/>
                <a:satOff val="9953"/>
                <a:lumOff val="2157"/>
                <a:alphaOff val="0"/>
              </a:schemeClr>
            </a:effectRef>
            <a:fontRef idx="minor">
              <a:schemeClr val="lt1"/>
            </a:fontRef>
          </p:style>
        </p:sp>
        <p:sp>
          <p:nvSpPr>
            <p:cNvPr id="21" name="Rounded Rectangle 7"/>
            <p:cNvSpPr/>
            <p:nvPr/>
          </p:nvSpPr>
          <p:spPr>
            <a:xfrm>
              <a:off x="1801032" y="438191"/>
              <a:ext cx="1465071" cy="49499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0" tIns="53340" rIns="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2060"/>
                  </a:solidFill>
                  <a:latin typeface="Arial Narrow" pitchFamily="34" charset="0"/>
                </a:rPr>
                <a:t>Capture Management</a:t>
              </a:r>
              <a:endParaRPr lang="en-US" sz="1400" b="1" kern="1200" dirty="0">
                <a:solidFill>
                  <a:srgbClr val="002060"/>
                </a:solidFill>
                <a:latin typeface="Arial Narrow" pitchFamily="34" charset="0"/>
              </a:endParaRPr>
            </a:p>
          </p:txBody>
        </p:sp>
      </p:grpSp>
      <p:grpSp>
        <p:nvGrpSpPr>
          <p:cNvPr id="11" name="Group 10"/>
          <p:cNvGrpSpPr/>
          <p:nvPr/>
        </p:nvGrpSpPr>
        <p:grpSpPr>
          <a:xfrm>
            <a:off x="3812686" y="3688233"/>
            <a:ext cx="1518627" cy="548552"/>
            <a:chOff x="3545986" y="411413"/>
            <a:chExt cx="1518627" cy="548552"/>
          </a:xfrm>
          <a:solidFill>
            <a:schemeClr val="tx2">
              <a:lumMod val="75000"/>
            </a:schemeClr>
          </a:solidFill>
          <a:scene3d>
            <a:camera prst="orthographicFront"/>
            <a:lightRig rig="flat" dir="t"/>
          </a:scene3d>
        </p:grpSpPr>
        <p:sp>
          <p:nvSpPr>
            <p:cNvPr id="18" name="Rounded Rectangle 17"/>
            <p:cNvSpPr/>
            <p:nvPr/>
          </p:nvSpPr>
          <p:spPr>
            <a:xfrm>
              <a:off x="3545986" y="411413"/>
              <a:ext cx="1518627" cy="548552"/>
            </a:xfrm>
            <a:prstGeom prst="roundRect">
              <a:avLst/>
            </a:prstGeom>
            <a:grp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4966938"/>
                <a:satOff val="19906"/>
                <a:lumOff val="4314"/>
                <a:alphaOff val="0"/>
              </a:schemeClr>
            </a:effectRef>
            <a:fontRef idx="minor">
              <a:schemeClr val="lt1"/>
            </a:fontRef>
          </p:style>
        </p:sp>
        <p:sp>
          <p:nvSpPr>
            <p:cNvPr id="19" name="Rounded Rectangle 9"/>
            <p:cNvSpPr/>
            <p:nvPr/>
          </p:nvSpPr>
          <p:spPr>
            <a:xfrm>
              <a:off x="3572764" y="438191"/>
              <a:ext cx="1465071" cy="49499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0" tIns="53340" rIns="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2060"/>
                  </a:solidFill>
                  <a:latin typeface="Arial Narrow" pitchFamily="34" charset="0"/>
                </a:rPr>
                <a:t>Pre-proposal Preparation</a:t>
              </a:r>
              <a:endParaRPr lang="en-US" sz="1400" b="1" kern="1200" dirty="0">
                <a:solidFill>
                  <a:srgbClr val="002060"/>
                </a:solidFill>
                <a:latin typeface="Arial Narrow" pitchFamily="34" charset="0"/>
              </a:endParaRPr>
            </a:p>
          </p:txBody>
        </p:sp>
      </p:grpSp>
      <p:grpSp>
        <p:nvGrpSpPr>
          <p:cNvPr id="12" name="Group 11"/>
          <p:cNvGrpSpPr/>
          <p:nvPr/>
        </p:nvGrpSpPr>
        <p:grpSpPr>
          <a:xfrm>
            <a:off x="5584418" y="3688233"/>
            <a:ext cx="1518627" cy="548552"/>
            <a:chOff x="5317718" y="411413"/>
            <a:chExt cx="1518627" cy="548552"/>
          </a:xfrm>
          <a:solidFill>
            <a:schemeClr val="tx2">
              <a:lumMod val="75000"/>
            </a:schemeClr>
          </a:solidFill>
          <a:scene3d>
            <a:camera prst="orthographicFront"/>
            <a:lightRig rig="flat" dir="t"/>
          </a:scene3d>
        </p:grpSpPr>
        <p:sp>
          <p:nvSpPr>
            <p:cNvPr id="16" name="Rounded Rectangle 15"/>
            <p:cNvSpPr/>
            <p:nvPr/>
          </p:nvSpPr>
          <p:spPr>
            <a:xfrm>
              <a:off x="5317718" y="411413"/>
              <a:ext cx="1518627" cy="548552"/>
            </a:xfrm>
            <a:prstGeom prst="roundRect">
              <a:avLst/>
            </a:prstGeom>
            <a:grp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7450407"/>
                <a:satOff val="29858"/>
                <a:lumOff val="6471"/>
                <a:alphaOff val="0"/>
              </a:schemeClr>
            </a:effectRef>
            <a:fontRef idx="minor">
              <a:schemeClr val="lt1"/>
            </a:fontRef>
          </p:style>
        </p:sp>
        <p:sp>
          <p:nvSpPr>
            <p:cNvPr id="17" name="Rounded Rectangle 11"/>
            <p:cNvSpPr/>
            <p:nvPr/>
          </p:nvSpPr>
          <p:spPr>
            <a:xfrm>
              <a:off x="5344496" y="438191"/>
              <a:ext cx="1465071" cy="49499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0" tIns="53340" rIns="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2060"/>
                  </a:solidFill>
                  <a:latin typeface="Arial Narrow" pitchFamily="34" charset="0"/>
                </a:rPr>
                <a:t>Proposal Development</a:t>
              </a:r>
              <a:endParaRPr lang="en-US" sz="1400" b="1" kern="1200" dirty="0">
                <a:solidFill>
                  <a:srgbClr val="002060"/>
                </a:solidFill>
                <a:latin typeface="Arial Narrow" pitchFamily="34" charset="0"/>
              </a:endParaRPr>
            </a:p>
          </p:txBody>
        </p:sp>
      </p:grpSp>
      <p:grpSp>
        <p:nvGrpSpPr>
          <p:cNvPr id="13" name="Group 12"/>
          <p:cNvGrpSpPr/>
          <p:nvPr/>
        </p:nvGrpSpPr>
        <p:grpSpPr>
          <a:xfrm>
            <a:off x="7356150" y="3688233"/>
            <a:ext cx="1518627" cy="548552"/>
            <a:chOff x="7089450" y="411413"/>
            <a:chExt cx="1518627" cy="548552"/>
          </a:xfrm>
          <a:solidFill>
            <a:schemeClr val="tx2">
              <a:lumMod val="75000"/>
            </a:schemeClr>
          </a:solidFill>
          <a:scene3d>
            <a:camera prst="orthographicFront"/>
            <a:lightRig rig="flat" dir="t"/>
          </a:scene3d>
        </p:grpSpPr>
        <p:sp>
          <p:nvSpPr>
            <p:cNvPr id="14" name="Rounded Rectangle 13"/>
            <p:cNvSpPr/>
            <p:nvPr/>
          </p:nvSpPr>
          <p:spPr>
            <a:xfrm>
              <a:off x="7089450" y="411413"/>
              <a:ext cx="1518627" cy="548552"/>
            </a:xfrm>
            <a:prstGeom prst="roundRect">
              <a:avLst/>
            </a:prstGeom>
            <a:grp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5">
                <a:hueOff val="-9933876"/>
                <a:satOff val="39811"/>
                <a:lumOff val="8628"/>
                <a:alphaOff val="0"/>
              </a:schemeClr>
            </a:effectRef>
            <a:fontRef idx="minor">
              <a:schemeClr val="lt1"/>
            </a:fontRef>
          </p:style>
        </p:sp>
        <p:sp>
          <p:nvSpPr>
            <p:cNvPr id="15" name="Rounded Rectangle 13"/>
            <p:cNvSpPr/>
            <p:nvPr/>
          </p:nvSpPr>
          <p:spPr>
            <a:xfrm>
              <a:off x="7116228" y="438191"/>
              <a:ext cx="1465071" cy="494996"/>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0" tIns="53340" rIns="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2060"/>
                  </a:solidFill>
                  <a:latin typeface="Arial Narrow" pitchFamily="34" charset="0"/>
                </a:rPr>
                <a:t>Post-submittal</a:t>
              </a:r>
              <a:endParaRPr lang="en-US" sz="1400" b="1" kern="1200" dirty="0">
                <a:solidFill>
                  <a:srgbClr val="002060"/>
                </a:solidFill>
                <a:latin typeface="Arial Narrow" pitchFamily="34" charset="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Lohfeld Template Theme">
  <a:themeElements>
    <a:clrScheme name="Glowing puzzle pieces design template 1">
      <a:dk1>
        <a:srgbClr val="000000"/>
      </a:dk1>
      <a:lt1>
        <a:srgbClr val="FFFFFF"/>
      </a:lt1>
      <a:dk2>
        <a:srgbClr val="000000"/>
      </a:dk2>
      <a:lt2>
        <a:srgbClr val="E8EDF2"/>
      </a:lt2>
      <a:accent1>
        <a:srgbClr val="D8E1EC"/>
      </a:accent1>
      <a:accent2>
        <a:srgbClr val="CFD795"/>
      </a:accent2>
      <a:accent3>
        <a:srgbClr val="AAAAAA"/>
      </a:accent3>
      <a:accent4>
        <a:srgbClr val="DADADA"/>
      </a:accent4>
      <a:accent5>
        <a:srgbClr val="E9EEF4"/>
      </a:accent5>
      <a:accent6>
        <a:srgbClr val="BBC387"/>
      </a:accent6>
      <a:hlink>
        <a:srgbClr val="D59F07"/>
      </a:hlink>
      <a:folHlink>
        <a:srgbClr val="94B26C"/>
      </a:folHlink>
    </a:clrScheme>
    <a:fontScheme name="Glowing puzzle pieces design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lowing puzzle pieces design template 1">
        <a:dk1>
          <a:srgbClr val="000000"/>
        </a:dk1>
        <a:lt1>
          <a:srgbClr val="FFFFFF"/>
        </a:lt1>
        <a:dk2>
          <a:srgbClr val="000000"/>
        </a:dk2>
        <a:lt2>
          <a:srgbClr val="E8EDF2"/>
        </a:lt2>
        <a:accent1>
          <a:srgbClr val="D8E1EC"/>
        </a:accent1>
        <a:accent2>
          <a:srgbClr val="CFD795"/>
        </a:accent2>
        <a:accent3>
          <a:srgbClr val="AAAAAA"/>
        </a:accent3>
        <a:accent4>
          <a:srgbClr val="DADADA"/>
        </a:accent4>
        <a:accent5>
          <a:srgbClr val="E9EEF4"/>
        </a:accent5>
        <a:accent6>
          <a:srgbClr val="BBC387"/>
        </a:accent6>
        <a:hlink>
          <a:srgbClr val="D59F07"/>
        </a:hlink>
        <a:folHlink>
          <a:srgbClr val="94B26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Lohfeld Template Theme</Template>
  <TotalTime>2531</TotalTime>
  <Words>1453</Words>
  <Application>Microsoft Office PowerPoint</Application>
  <PresentationFormat>On-screen Show (4:3)</PresentationFormat>
  <Paragraphs>296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Lohfeld Template Theme</vt:lpstr>
      <vt:lpstr>7 Proven Steps to Raise Your Company’s Win Rate</vt:lpstr>
      <vt:lpstr>Raising Your Win Rate on Every Bid</vt:lpstr>
      <vt:lpstr>Raising Your Win Rate on Every Bid</vt:lpstr>
      <vt:lpstr>7 Keys to Winning in Team Sports  (and Government Procurements)</vt:lpstr>
      <vt:lpstr>7 Keys to Winning in Team Sports  (and Government Procurements)</vt:lpstr>
      <vt:lpstr>Step 1: Get the Right People</vt:lpstr>
      <vt:lpstr>Step 1: Get the Right People (Cont.)</vt:lpstr>
      <vt:lpstr>Step 1: Get the Right People (Cont.)</vt:lpstr>
      <vt:lpstr>Step 2: Use the Right Process</vt:lpstr>
      <vt:lpstr>Step 2: Use the Right Process (Cont.)</vt:lpstr>
      <vt:lpstr>Step 2: Use the Right Process (Cont.)</vt:lpstr>
      <vt:lpstr>Step 3: Use the Right Tools</vt:lpstr>
      <vt:lpstr>Step 3: Use the Right Tools (Cont.)</vt:lpstr>
      <vt:lpstr>Step 3: Use the Right Tools (Cont.)</vt:lpstr>
      <vt:lpstr>Make the Right Management Decisions</vt:lpstr>
      <vt:lpstr>PowerPoint Presentation</vt:lpstr>
      <vt:lpstr>Step 5: Emphasize Creating a  Winning Solution</vt:lpstr>
      <vt:lpstr>Step 5: Emphasize Creating a  Winning Solution (Cont.)</vt:lpstr>
      <vt:lpstr>Step 6: Build a Compliant, Responsive, Compelling Proposal </vt:lpstr>
      <vt:lpstr>Step 7: Have Fun!</vt:lpstr>
      <vt:lpstr>How Well Do You Stack Up?</vt:lpstr>
      <vt:lpstr>Conclusion</vt:lpstr>
      <vt:lpstr>About Lohfeld Consulting Group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Increase Your Company’s Win Rate in 7 Proven Steps</dc:title>
  <dc:creator>Robert Lohfeld</dc:creator>
  <cp:lastModifiedBy>Beth Wingate</cp:lastModifiedBy>
  <cp:revision>97</cp:revision>
  <dcterms:created xsi:type="dcterms:W3CDTF">2011-08-23T19:03:56Z</dcterms:created>
  <dcterms:modified xsi:type="dcterms:W3CDTF">2012-03-05T12:53:49Z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460590</vt:lpwstr>
  </property>
  <property fmtid="{D5CDD505-2E9C-101B-9397-08002B2CF9AE}" name="NXPowerLiteSettings" pid="3">
    <vt:lpwstr>F7000400038000</vt:lpwstr>
  </property>
  <property fmtid="{D5CDD505-2E9C-101B-9397-08002B2CF9AE}" name="NXPowerLiteVersion" pid="4">
    <vt:lpwstr>D5.0.2</vt:lpwstr>
  </property>
</Properties>
</file>